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369" r:id="rId3"/>
    <p:sldId id="373" r:id="rId4"/>
    <p:sldId id="372" r:id="rId5"/>
    <p:sldId id="405" r:id="rId6"/>
    <p:sldId id="406" r:id="rId7"/>
    <p:sldId id="380" r:id="rId8"/>
    <p:sldId id="381" r:id="rId9"/>
    <p:sldId id="386" r:id="rId10"/>
    <p:sldId id="387" r:id="rId11"/>
    <p:sldId id="407" r:id="rId12"/>
    <p:sldId id="388" r:id="rId13"/>
    <p:sldId id="382" r:id="rId14"/>
    <p:sldId id="383" r:id="rId15"/>
    <p:sldId id="384" r:id="rId16"/>
    <p:sldId id="385" r:id="rId17"/>
    <p:sldId id="389" r:id="rId18"/>
    <p:sldId id="392" r:id="rId19"/>
    <p:sldId id="390" r:id="rId20"/>
    <p:sldId id="391" r:id="rId21"/>
    <p:sldId id="394" r:id="rId22"/>
    <p:sldId id="376" r:id="rId23"/>
    <p:sldId id="395" r:id="rId24"/>
    <p:sldId id="393" r:id="rId25"/>
    <p:sldId id="396" r:id="rId26"/>
    <p:sldId id="397" r:id="rId27"/>
    <p:sldId id="399" r:id="rId28"/>
    <p:sldId id="330" r:id="rId29"/>
    <p:sldId id="333" r:id="rId30"/>
    <p:sldId id="332" r:id="rId31"/>
    <p:sldId id="337" r:id="rId32"/>
    <p:sldId id="375" r:id="rId33"/>
    <p:sldId id="398" r:id="rId34"/>
    <p:sldId id="404" r:id="rId35"/>
    <p:sldId id="377" r:id="rId36"/>
    <p:sldId id="400" r:id="rId37"/>
    <p:sldId id="401" r:id="rId38"/>
    <p:sldId id="378" r:id="rId39"/>
    <p:sldId id="402" r:id="rId40"/>
    <p:sldId id="403" r:id="rId41"/>
    <p:sldId id="37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F8E5D8"/>
    <a:srgbClr val="C065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howGuides="1">
      <p:cViewPr varScale="1">
        <p:scale>
          <a:sx n="59" d="100"/>
          <a:sy n="59" d="100"/>
        </p:scale>
        <p:origin x="85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2F25A6-5480-4E81-81A5-8B3B5C490D9B}"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4BBF68-A604-4AF5-8897-2EEF6FE098D9}" type="slidenum">
              <a:rPr lang="en-US" smtClean="0"/>
              <a:t>‹#›</a:t>
            </a:fld>
            <a:endParaRPr lang="en-US"/>
          </a:p>
        </p:txBody>
      </p:sp>
    </p:spTree>
    <p:extLst>
      <p:ext uri="{BB962C8B-B14F-4D97-AF65-F5344CB8AC3E}">
        <p14:creationId xmlns:p14="http://schemas.microsoft.com/office/powerpoint/2010/main" val="3160475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22222"/>
                </a:solidFill>
                <a:effectLst/>
                <a:latin typeface="-apple-system"/>
              </a:rPr>
              <a:t>Blaimer</a:t>
            </a:r>
            <a:r>
              <a:rPr lang="en-US" b="0" i="0" dirty="0">
                <a:solidFill>
                  <a:srgbClr val="222222"/>
                </a:solidFill>
                <a:effectLst/>
                <a:latin typeface="-apple-system"/>
              </a:rPr>
              <a:t>, B.B., Santos, B.F., </a:t>
            </a:r>
            <a:r>
              <a:rPr lang="en-US" b="0" i="0" dirty="0" err="1">
                <a:solidFill>
                  <a:srgbClr val="222222"/>
                </a:solidFill>
                <a:effectLst/>
                <a:latin typeface="-apple-system"/>
              </a:rPr>
              <a:t>Cruaud</a:t>
            </a:r>
            <a:r>
              <a:rPr lang="en-US" b="0" i="0" dirty="0">
                <a:solidFill>
                  <a:srgbClr val="222222"/>
                </a:solidFill>
                <a:effectLst/>
                <a:latin typeface="-apple-system"/>
              </a:rPr>
              <a:t>, A. </a:t>
            </a:r>
            <a:r>
              <a:rPr lang="en-US" b="0" i="1" dirty="0">
                <a:solidFill>
                  <a:srgbClr val="222222"/>
                </a:solidFill>
                <a:effectLst/>
                <a:latin typeface="-apple-system"/>
              </a:rPr>
              <a:t>et al.</a:t>
            </a:r>
            <a:r>
              <a:rPr lang="en-US" b="0" i="0" dirty="0">
                <a:solidFill>
                  <a:srgbClr val="222222"/>
                </a:solidFill>
                <a:effectLst/>
                <a:latin typeface="-apple-system"/>
              </a:rPr>
              <a:t> Key innovations and the diversification of Hymenoptera. </a:t>
            </a:r>
            <a:r>
              <a:rPr lang="en-US" b="0" i="1" dirty="0">
                <a:solidFill>
                  <a:srgbClr val="222222"/>
                </a:solidFill>
                <a:effectLst/>
                <a:latin typeface="-apple-system"/>
              </a:rPr>
              <a:t>Nat </a:t>
            </a:r>
            <a:r>
              <a:rPr lang="en-US" b="0" i="1" dirty="0" err="1">
                <a:solidFill>
                  <a:srgbClr val="222222"/>
                </a:solidFill>
                <a:effectLst/>
                <a:latin typeface="-apple-system"/>
              </a:rPr>
              <a:t>Commun</a:t>
            </a:r>
            <a:r>
              <a:rPr lang="en-US" b="0" i="0" dirty="0">
                <a:solidFill>
                  <a:srgbClr val="222222"/>
                </a:solidFill>
                <a:effectLst/>
                <a:latin typeface="-apple-system"/>
              </a:rPr>
              <a:t> </a:t>
            </a:r>
            <a:r>
              <a:rPr lang="en-US" b="1" i="0" dirty="0">
                <a:solidFill>
                  <a:srgbClr val="222222"/>
                </a:solidFill>
                <a:effectLst/>
                <a:latin typeface="-apple-system"/>
              </a:rPr>
              <a:t>14</a:t>
            </a:r>
            <a:r>
              <a:rPr lang="en-US" b="0" i="0" dirty="0">
                <a:solidFill>
                  <a:srgbClr val="222222"/>
                </a:solidFill>
                <a:effectLst/>
                <a:latin typeface="-apple-system"/>
              </a:rPr>
              <a:t>, 1212 (2023). https://doi.org/10.1038/s41467-023-36868-4</a:t>
            </a:r>
            <a:endParaRPr lang="en-US" dirty="0"/>
          </a:p>
        </p:txBody>
      </p:sp>
      <p:sp>
        <p:nvSpPr>
          <p:cNvPr id="4" name="Slide Number Placeholder 3"/>
          <p:cNvSpPr>
            <a:spLocks noGrp="1"/>
          </p:cNvSpPr>
          <p:nvPr>
            <p:ph type="sldNum" sz="quarter" idx="5"/>
          </p:nvPr>
        </p:nvSpPr>
        <p:spPr/>
        <p:txBody>
          <a:bodyPr/>
          <a:lstStyle/>
          <a:p>
            <a:fld id="{B04BBF68-A604-4AF5-8897-2EEF6FE098D9}" type="slidenum">
              <a:rPr lang="en-US" smtClean="0"/>
              <a:t>12</a:t>
            </a:fld>
            <a:endParaRPr lang="en-US"/>
          </a:p>
        </p:txBody>
      </p:sp>
    </p:spTree>
    <p:extLst>
      <p:ext uri="{BB962C8B-B14F-4D97-AF65-F5344CB8AC3E}">
        <p14:creationId xmlns:p14="http://schemas.microsoft.com/office/powerpoint/2010/main" val="47718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resembles more primary forest. Where you can barely distinguish the </a:t>
            </a:r>
            <a:r>
              <a:rPr lang="en-US" dirty="0" err="1"/>
              <a:t>coffe</a:t>
            </a:r>
            <a:r>
              <a:rPr lang="en-US" dirty="0"/>
              <a:t> plants from other plants and shade trees. Contains a large amount of shade tree species etc. </a:t>
            </a:r>
          </a:p>
          <a:p>
            <a:endParaRPr lang="en-US" dirty="0"/>
          </a:p>
        </p:txBody>
      </p:sp>
      <p:sp>
        <p:nvSpPr>
          <p:cNvPr id="4" name="Slide Number Placeholder 3"/>
          <p:cNvSpPr>
            <a:spLocks noGrp="1"/>
          </p:cNvSpPr>
          <p:nvPr>
            <p:ph type="sldNum" sz="quarter" idx="10"/>
          </p:nvPr>
        </p:nvSpPr>
        <p:spPr/>
        <p:txBody>
          <a:bodyPr/>
          <a:lstStyle/>
          <a:p>
            <a:fld id="{BBD73D9E-FCB8-4DC6-B113-7B814DA5C47A}" type="slidenum">
              <a:rPr lang="en-US" smtClean="0"/>
              <a:t>31</a:t>
            </a:fld>
            <a:endParaRPr lang="en-US"/>
          </a:p>
        </p:txBody>
      </p:sp>
    </p:spTree>
    <p:extLst>
      <p:ext uri="{BB962C8B-B14F-4D97-AF65-F5344CB8AC3E}">
        <p14:creationId xmlns:p14="http://schemas.microsoft.com/office/powerpoint/2010/main" val="237220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https://commons.wikimedia.org/wiki/File:Atta.cephalotes.gamut.selection.jpg</a:t>
            </a:r>
          </a:p>
        </p:txBody>
      </p:sp>
      <p:sp>
        <p:nvSpPr>
          <p:cNvPr id="4" name="Slide Number Placeholder 3"/>
          <p:cNvSpPr>
            <a:spLocks noGrp="1"/>
          </p:cNvSpPr>
          <p:nvPr>
            <p:ph type="sldNum" sz="quarter" idx="5"/>
          </p:nvPr>
        </p:nvSpPr>
        <p:spPr/>
        <p:txBody>
          <a:bodyPr/>
          <a:lstStyle/>
          <a:p>
            <a:fld id="{B04BBF68-A604-4AF5-8897-2EEF6FE098D9}" type="slidenum">
              <a:rPr lang="en-US" smtClean="0"/>
              <a:t>13</a:t>
            </a:fld>
            <a:endParaRPr lang="en-US"/>
          </a:p>
        </p:txBody>
      </p:sp>
    </p:spTree>
    <p:extLst>
      <p:ext uri="{BB962C8B-B14F-4D97-AF65-F5344CB8AC3E}">
        <p14:creationId xmlns:p14="http://schemas.microsoft.com/office/powerpoint/2010/main" val="468968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02122"/>
                </a:solidFill>
                <a:effectLst/>
                <a:latin typeface="Arial" panose="020B0604020202020204" pitchFamily="34" charset="0"/>
              </a:rPr>
              <a:t>Reserva</a:t>
            </a:r>
            <a:r>
              <a:rPr lang="en-US" b="0" i="0" dirty="0">
                <a:solidFill>
                  <a:srgbClr val="202122"/>
                </a:solidFill>
                <a:effectLst/>
                <a:latin typeface="Arial" panose="020B0604020202020204" pitchFamily="34" charset="0"/>
              </a:rPr>
              <a:t> Río </a:t>
            </a:r>
            <a:r>
              <a:rPr lang="en-US" b="0" i="0" dirty="0" err="1">
                <a:solidFill>
                  <a:srgbClr val="202122"/>
                </a:solidFill>
                <a:effectLst/>
                <a:latin typeface="Arial" panose="020B0604020202020204" pitchFamily="34" charset="0"/>
              </a:rPr>
              <a:t>Canandé</a:t>
            </a:r>
            <a:r>
              <a:rPr lang="en-US" b="0" i="0" dirty="0">
                <a:solidFill>
                  <a:srgbClr val="202122"/>
                </a:solidFill>
                <a:effectLst/>
                <a:latin typeface="Arial" panose="020B0604020202020204" pitchFamily="34" charset="0"/>
              </a:rPr>
              <a:t> in Ecuador (Esmeraldas Province) on 2 May 2018. The reserve belongs to the Chocó-Darién bioregion</a:t>
            </a:r>
            <a:endParaRPr lang="en-US" dirty="0"/>
          </a:p>
        </p:txBody>
      </p:sp>
      <p:sp>
        <p:nvSpPr>
          <p:cNvPr id="4" name="Slide Number Placeholder 3"/>
          <p:cNvSpPr>
            <a:spLocks noGrp="1"/>
          </p:cNvSpPr>
          <p:nvPr>
            <p:ph type="sldNum" sz="quarter" idx="5"/>
          </p:nvPr>
        </p:nvSpPr>
        <p:spPr/>
        <p:txBody>
          <a:bodyPr/>
          <a:lstStyle/>
          <a:p>
            <a:fld id="{B04BBF68-A604-4AF5-8897-2EEF6FE098D9}" type="slidenum">
              <a:rPr lang="en-US" smtClean="0"/>
              <a:t>16</a:t>
            </a:fld>
            <a:endParaRPr lang="en-US"/>
          </a:p>
        </p:txBody>
      </p:sp>
    </p:spTree>
    <p:extLst>
      <p:ext uri="{BB962C8B-B14F-4D97-AF65-F5344CB8AC3E}">
        <p14:creationId xmlns:p14="http://schemas.microsoft.com/office/powerpoint/2010/main" val="216847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Jitte</a:t>
            </a:r>
            <a:r>
              <a:rPr lang="en-US" dirty="0"/>
              <a:t> </a:t>
            </a:r>
            <a:r>
              <a:rPr lang="en-US" dirty="0" err="1"/>
              <a:t>Groothuis</a:t>
            </a:r>
            <a:r>
              <a:rPr lang="en-US" dirty="0"/>
              <a:t> (</a:t>
            </a:r>
            <a:r>
              <a:rPr lang="en-US" dirty="0" err="1"/>
              <a:t>Jittebug</a:t>
            </a:r>
            <a:r>
              <a:rPr lang="en-US" dirty="0"/>
              <a:t> Photography &amp; Creations)</a:t>
            </a:r>
          </a:p>
        </p:txBody>
      </p:sp>
      <p:sp>
        <p:nvSpPr>
          <p:cNvPr id="4" name="Slide Number Placeholder 3"/>
          <p:cNvSpPr>
            <a:spLocks noGrp="1"/>
          </p:cNvSpPr>
          <p:nvPr>
            <p:ph type="sldNum" sz="quarter" idx="5"/>
          </p:nvPr>
        </p:nvSpPr>
        <p:spPr/>
        <p:txBody>
          <a:bodyPr/>
          <a:lstStyle/>
          <a:p>
            <a:fld id="{B04BBF68-A604-4AF5-8897-2EEF6FE098D9}" type="slidenum">
              <a:rPr lang="en-US" smtClean="0"/>
              <a:t>23</a:t>
            </a:fld>
            <a:endParaRPr lang="en-US"/>
          </a:p>
        </p:txBody>
      </p:sp>
    </p:spTree>
    <p:extLst>
      <p:ext uri="{BB962C8B-B14F-4D97-AF65-F5344CB8AC3E}">
        <p14:creationId xmlns:p14="http://schemas.microsoft.com/office/powerpoint/2010/main" val="2639333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Murnen</a:t>
            </a:r>
            <a:r>
              <a:rPr lang="en-US" dirty="0"/>
              <a:t> et al (2013) examined changes in numbers of ant species, colonies, workers, brood, colony growth rate, and ant species composition. Habitat type strongly affected ant communities, influencing ant species richness, numbers of colonies and workers, and ant species composition. However, food addition and nest addition did not affect these community characteristics. Colony growth rate did not differ with food addition but was greater in forest and low-shade coffee compared with high-shade coffee. Habitat differences in colony growth may be because of presence of an aggressive species (</a:t>
            </a:r>
            <a:r>
              <a:rPr lang="en-US" dirty="0" err="1"/>
              <a:t>Wasmannia</a:t>
            </a:r>
            <a:r>
              <a:rPr lang="en-US" dirty="0"/>
              <a:t> </a:t>
            </a:r>
            <a:r>
              <a:rPr lang="en-US" dirty="0" err="1"/>
              <a:t>auropunctata</a:t>
            </a:r>
            <a:r>
              <a:rPr lang="en-US" dirty="0"/>
              <a:t> Roger) in high-shade coffee plots or naturally low arthropod densities during a time when ant colonization was low. Thus, in coffee landscapes, habitat type impacts litter nesting ant community structure, composition, and colony growth rate; however, food and nest addition had small impacts.</a:t>
            </a:r>
          </a:p>
          <a:p>
            <a:endParaRPr lang="en-US" dirty="0"/>
          </a:p>
        </p:txBody>
      </p:sp>
      <p:sp>
        <p:nvSpPr>
          <p:cNvPr id="4" name="Slide Number Placeholder 3"/>
          <p:cNvSpPr>
            <a:spLocks noGrp="1"/>
          </p:cNvSpPr>
          <p:nvPr>
            <p:ph type="sldNum" sz="quarter" idx="5"/>
          </p:nvPr>
        </p:nvSpPr>
        <p:spPr/>
        <p:txBody>
          <a:bodyPr/>
          <a:lstStyle/>
          <a:p>
            <a:fld id="{B04BBF68-A604-4AF5-8897-2EEF6FE098D9}" type="slidenum">
              <a:rPr lang="en-US" smtClean="0"/>
              <a:t>26</a:t>
            </a:fld>
            <a:endParaRPr lang="en-US"/>
          </a:p>
        </p:txBody>
      </p:sp>
    </p:spTree>
    <p:extLst>
      <p:ext uri="{BB962C8B-B14F-4D97-AF65-F5344CB8AC3E}">
        <p14:creationId xmlns:p14="http://schemas.microsoft.com/office/powerpoint/2010/main" val="234359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Murnen</a:t>
            </a:r>
            <a:r>
              <a:rPr lang="en-US" dirty="0"/>
              <a:t> et al (2013) examined changes in numbers of ant species, colonies, workers, brood, colony growth rate, and ant species composition. Habitat type strongly affected ant communities, influencing ant species richness, numbers of colonies and workers, and ant species composition. However, food addition and nest addition did not affect these community characteristics. Colony growth rate did not differ with food addition but was greater in forest and low-shade coffee compared with high-shade coffee. Habitat differences in colony growth may be because of presence of an aggressive species (</a:t>
            </a:r>
            <a:r>
              <a:rPr lang="en-US" dirty="0" err="1"/>
              <a:t>Wasmannia</a:t>
            </a:r>
            <a:r>
              <a:rPr lang="en-US" dirty="0"/>
              <a:t> </a:t>
            </a:r>
            <a:r>
              <a:rPr lang="en-US" dirty="0" err="1"/>
              <a:t>auropunctata</a:t>
            </a:r>
            <a:r>
              <a:rPr lang="en-US" dirty="0"/>
              <a:t> Roger) in high-shade coffee plots or naturally low arthropod densities during a time when ant colonization was low. Thus, in coffee landscapes, habitat type impacts litter nesting ant community structure, composition, and colony growth rate; however, food and nest addition had small impacts.</a:t>
            </a:r>
          </a:p>
          <a:p>
            <a:endParaRPr lang="en-US" dirty="0"/>
          </a:p>
        </p:txBody>
      </p:sp>
      <p:sp>
        <p:nvSpPr>
          <p:cNvPr id="4" name="Slide Number Placeholder 3"/>
          <p:cNvSpPr>
            <a:spLocks noGrp="1"/>
          </p:cNvSpPr>
          <p:nvPr>
            <p:ph type="sldNum" sz="quarter" idx="5"/>
          </p:nvPr>
        </p:nvSpPr>
        <p:spPr/>
        <p:txBody>
          <a:bodyPr/>
          <a:lstStyle/>
          <a:p>
            <a:fld id="{B04BBF68-A604-4AF5-8897-2EEF6FE098D9}" type="slidenum">
              <a:rPr lang="en-US" smtClean="0"/>
              <a:t>27</a:t>
            </a:fld>
            <a:endParaRPr lang="en-US"/>
          </a:p>
        </p:txBody>
      </p:sp>
    </p:spTree>
    <p:extLst>
      <p:ext uri="{BB962C8B-B14F-4D97-AF65-F5344CB8AC3E}">
        <p14:creationId xmlns:p14="http://schemas.microsoft.com/office/powerpoint/2010/main" val="132718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Coffee agroecosystems range from low-management (shade-grown) styles that promote high levels of biodiversity (Philpott et al., 2008a) to intensified agricultural plantations (sun-coffee) that result in low-biodiversity levels (</a:t>
            </a:r>
            <a:r>
              <a:rPr lang="en-US" sz="1200" kern="1200" dirty="0" err="1">
                <a:solidFill>
                  <a:schemeClr val="tx1"/>
                </a:solidFill>
                <a:effectLst/>
                <a:latin typeface="+mn-lt"/>
                <a:ea typeface="+mn-ea"/>
                <a:cs typeface="+mn-cs"/>
              </a:rPr>
              <a:t>Armbrecht</a:t>
            </a:r>
            <a:r>
              <a:rPr lang="en-US" sz="1200" kern="1200" dirty="0">
                <a:solidFill>
                  <a:schemeClr val="tx1"/>
                </a:solidFill>
                <a:effectLst/>
                <a:latin typeface="+mn-lt"/>
                <a:ea typeface="+mn-ea"/>
                <a:cs typeface="+mn-cs"/>
              </a:rPr>
              <a:t> et al., 2005; Perfecto et al., 1996).  </a:t>
            </a:r>
          </a:p>
          <a:p>
            <a:r>
              <a:rPr lang="en-US" sz="1200" kern="1200" dirty="0">
                <a:solidFill>
                  <a:schemeClr val="tx1"/>
                </a:solidFill>
                <a:effectLst/>
                <a:latin typeface="+mn-lt"/>
                <a:ea typeface="+mn-ea"/>
                <a:cs typeface="+mn-cs"/>
              </a:rPr>
              <a:t>Scientific ecological literature in the last two decades has shown that</a:t>
            </a:r>
            <a:r>
              <a:rPr lang="es-E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shade trees play an important role in coffee agroecosystems, by providing shade they maintain soil moisture, control weeds and even alleviate pest breakouts (Morris and Perfecto, 2016; Soto-Pinto et al., 2002), they are also a good source of fuelwood and construction material </a:t>
            </a:r>
            <a:r>
              <a:rPr lang="es-ES" sz="1200" kern="1200" dirty="0">
                <a:solidFill>
                  <a:schemeClr val="tx1"/>
                </a:solidFill>
                <a:effectLst/>
                <a:latin typeface="+mn-lt"/>
                <a:ea typeface="+mn-ea"/>
                <a:cs typeface="+mn-cs"/>
              </a:rPr>
              <a:t>(García-Barrios et al., 2009; </a:t>
            </a:r>
            <a:r>
              <a:rPr lang="es-ES" sz="1200" kern="1200" dirty="0" err="1">
                <a:solidFill>
                  <a:schemeClr val="tx1"/>
                </a:solidFill>
                <a:effectLst/>
                <a:latin typeface="+mn-lt"/>
                <a:ea typeface="+mn-ea"/>
                <a:cs typeface="+mn-cs"/>
              </a:rPr>
              <a:t>Peeters</a:t>
            </a:r>
            <a:r>
              <a:rPr lang="es-ES" sz="1200" kern="1200" dirty="0">
                <a:solidFill>
                  <a:schemeClr val="tx1"/>
                </a:solidFill>
                <a:effectLst/>
                <a:latin typeface="+mn-lt"/>
                <a:ea typeface="+mn-ea"/>
                <a:cs typeface="+mn-cs"/>
              </a:rPr>
              <a:t> et al., 2003; Valencia et al., 2014b). </a:t>
            </a:r>
            <a:r>
              <a:rPr lang="en-US" sz="1200" kern="1200" dirty="0">
                <a:solidFill>
                  <a:schemeClr val="tx1"/>
                </a:solidFill>
                <a:effectLst/>
                <a:latin typeface="+mn-lt"/>
                <a:ea typeface="+mn-ea"/>
                <a:cs typeface="+mn-cs"/>
              </a:rPr>
              <a:t>Tree species composition varies widely and it is highly dependent on the farmer’s preference and management practice (Valencia et al., 2014c).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Shade grown coffee hence, achieves both a high vale product and meets conservation goals by sustaining …MOVE ON TO NEXT SLIDE. </a:t>
            </a:r>
            <a:endParaRPr lang="en-US" dirty="0"/>
          </a:p>
        </p:txBody>
      </p:sp>
      <p:sp>
        <p:nvSpPr>
          <p:cNvPr id="4" name="Slide Number Placeholder 3"/>
          <p:cNvSpPr>
            <a:spLocks noGrp="1"/>
          </p:cNvSpPr>
          <p:nvPr>
            <p:ph type="sldNum" sz="quarter" idx="10"/>
          </p:nvPr>
        </p:nvSpPr>
        <p:spPr/>
        <p:txBody>
          <a:bodyPr/>
          <a:lstStyle/>
          <a:p>
            <a:fld id="{BBD73D9E-FCB8-4DC6-B113-7B814DA5C47A}" type="slidenum">
              <a:rPr lang="en-US" smtClean="0"/>
              <a:t>28</a:t>
            </a:fld>
            <a:endParaRPr lang="en-US"/>
          </a:p>
        </p:txBody>
      </p:sp>
    </p:spTree>
    <p:extLst>
      <p:ext uri="{BB962C8B-B14F-4D97-AF65-F5344CB8AC3E}">
        <p14:creationId xmlns:p14="http://schemas.microsoft.com/office/powerpoint/2010/main" val="3604316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sun coffee plantation in the state of Mina Gerais in Brazil. To achieve this a great large amount of natural habitat had to be taken apart. </a:t>
            </a:r>
          </a:p>
          <a:p>
            <a:endParaRPr lang="en-US" dirty="0"/>
          </a:p>
          <a:p>
            <a:r>
              <a:rPr lang="en-US" dirty="0"/>
              <a:t>While it is aesthetically pleasing, you can imagine that a plantation like this can sustain far less biological interaction than this other part. </a:t>
            </a:r>
          </a:p>
          <a:p>
            <a:r>
              <a:rPr lang="en-US" dirty="0"/>
              <a:t>Point at the plantation an then at the mountains.</a:t>
            </a:r>
          </a:p>
          <a:p>
            <a:endParaRPr lang="en-US" dirty="0"/>
          </a:p>
          <a:p>
            <a:endParaRPr lang="en-US" dirty="0"/>
          </a:p>
        </p:txBody>
      </p:sp>
      <p:sp>
        <p:nvSpPr>
          <p:cNvPr id="4" name="Slide Number Placeholder 3"/>
          <p:cNvSpPr>
            <a:spLocks noGrp="1"/>
          </p:cNvSpPr>
          <p:nvPr>
            <p:ph type="sldNum" sz="quarter" idx="10"/>
          </p:nvPr>
        </p:nvSpPr>
        <p:spPr/>
        <p:txBody>
          <a:bodyPr/>
          <a:lstStyle/>
          <a:p>
            <a:fld id="{BBD73D9E-FCB8-4DC6-B113-7B814DA5C47A}" type="slidenum">
              <a:rPr lang="en-US" smtClean="0"/>
              <a:t>29</a:t>
            </a:fld>
            <a:endParaRPr lang="en-US"/>
          </a:p>
        </p:txBody>
      </p:sp>
    </p:spTree>
    <p:extLst>
      <p:ext uri="{BB962C8B-B14F-4D97-AF65-F5344CB8AC3E}">
        <p14:creationId xmlns:p14="http://schemas.microsoft.com/office/powerpoint/2010/main" val="1377869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Coffee plantation in India. </a:t>
            </a:r>
          </a:p>
          <a:p>
            <a:r>
              <a:rPr lang="en-US" dirty="0"/>
              <a:t>It has a more complex structure. Mainly two levels: coffee plant ant shade tree. They are two monocultures: coffee plant and shade tree. While </a:t>
            </a:r>
            <a:r>
              <a:rPr lang="en-US" dirty="0" err="1"/>
              <a:t>complecity</a:t>
            </a:r>
            <a:r>
              <a:rPr lang="en-US" dirty="0"/>
              <a:t> increases it still works/looks very much like a managed system.</a:t>
            </a:r>
          </a:p>
          <a:p>
            <a:endParaRPr lang="en-US" dirty="0"/>
          </a:p>
        </p:txBody>
      </p:sp>
      <p:sp>
        <p:nvSpPr>
          <p:cNvPr id="4" name="Slide Number Placeholder 3"/>
          <p:cNvSpPr>
            <a:spLocks noGrp="1"/>
          </p:cNvSpPr>
          <p:nvPr>
            <p:ph type="sldNum" sz="quarter" idx="10"/>
          </p:nvPr>
        </p:nvSpPr>
        <p:spPr/>
        <p:txBody>
          <a:bodyPr/>
          <a:lstStyle/>
          <a:p>
            <a:fld id="{BBD73D9E-FCB8-4DC6-B113-7B814DA5C47A}" type="slidenum">
              <a:rPr lang="en-US" smtClean="0"/>
              <a:t>30</a:t>
            </a:fld>
            <a:endParaRPr lang="en-US"/>
          </a:p>
        </p:txBody>
      </p:sp>
    </p:spTree>
    <p:extLst>
      <p:ext uri="{BB962C8B-B14F-4D97-AF65-F5344CB8AC3E}">
        <p14:creationId xmlns:p14="http://schemas.microsoft.com/office/powerpoint/2010/main" val="331978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EFA6B4-19FF-42D8-8E47-1CBB06073FD2}"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3AB00-3971-4059-852D-938C3979EFAC}" type="slidenum">
              <a:rPr lang="en-US" smtClean="0"/>
              <a:t>‹#›</a:t>
            </a:fld>
            <a:endParaRPr lang="en-US"/>
          </a:p>
        </p:txBody>
      </p:sp>
    </p:spTree>
    <p:extLst>
      <p:ext uri="{BB962C8B-B14F-4D97-AF65-F5344CB8AC3E}">
        <p14:creationId xmlns:p14="http://schemas.microsoft.com/office/powerpoint/2010/main" val="2772965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FA6B4-19FF-42D8-8E47-1CBB06073FD2}"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3AB00-3971-4059-852D-938C3979EFAC}" type="slidenum">
              <a:rPr lang="en-US" smtClean="0"/>
              <a:t>‹#›</a:t>
            </a:fld>
            <a:endParaRPr lang="en-US"/>
          </a:p>
        </p:txBody>
      </p:sp>
    </p:spTree>
    <p:extLst>
      <p:ext uri="{BB962C8B-B14F-4D97-AF65-F5344CB8AC3E}">
        <p14:creationId xmlns:p14="http://schemas.microsoft.com/office/powerpoint/2010/main" val="397020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FA6B4-19FF-42D8-8E47-1CBB06073FD2}"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3AB00-3971-4059-852D-938C3979EFAC}" type="slidenum">
              <a:rPr lang="en-US" smtClean="0"/>
              <a:t>‹#›</a:t>
            </a:fld>
            <a:endParaRPr lang="en-US"/>
          </a:p>
        </p:txBody>
      </p:sp>
    </p:spTree>
    <p:extLst>
      <p:ext uri="{BB962C8B-B14F-4D97-AF65-F5344CB8AC3E}">
        <p14:creationId xmlns:p14="http://schemas.microsoft.com/office/powerpoint/2010/main" val="2520495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ackground">
  <p:cSld name="Title + background">
    <p:spTree>
      <p:nvGrpSpPr>
        <p:cNvPr id="1" name="Shape 27"/>
        <p:cNvGrpSpPr/>
        <p:nvPr/>
      </p:nvGrpSpPr>
      <p:grpSpPr>
        <a:xfrm>
          <a:off x="0" y="0"/>
          <a:ext cx="0" cy="0"/>
          <a:chOff x="0" y="0"/>
          <a:chExt cx="0" cy="0"/>
        </a:xfrm>
      </p:grpSpPr>
      <p:sp>
        <p:nvSpPr>
          <p:cNvPr id="28" name="Google Shape;28;p55"/>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6C503E"/>
              </a:buClr>
              <a:buSzPts val="2800"/>
              <a:buFont typeface="PT Serif"/>
              <a:buNone/>
              <a:defRPr>
                <a:solidFill>
                  <a:srgbClr val="6C503E"/>
                </a:solidFill>
                <a:latin typeface="PT Serif"/>
                <a:ea typeface="PT Serif"/>
                <a:cs typeface="PT Serif"/>
                <a:sym typeface="PT Serif"/>
              </a:defRPr>
            </a:lvl1pPr>
            <a:lvl2pPr lvl="1" algn="r">
              <a:lnSpc>
                <a:spcPct val="100000"/>
              </a:lnSpc>
              <a:spcBef>
                <a:spcPts val="0"/>
              </a:spcBef>
              <a:spcAft>
                <a:spcPts val="0"/>
              </a:spcAft>
              <a:buClr>
                <a:srgbClr val="6C503E"/>
              </a:buClr>
              <a:buSzPts val="2800"/>
              <a:buFont typeface="PT Serif"/>
              <a:buNone/>
              <a:defRPr>
                <a:solidFill>
                  <a:srgbClr val="6C503E"/>
                </a:solidFill>
                <a:latin typeface="PT Serif"/>
                <a:ea typeface="PT Serif"/>
                <a:cs typeface="PT Serif"/>
                <a:sym typeface="PT Serif"/>
              </a:defRPr>
            </a:lvl2pPr>
            <a:lvl3pPr lvl="2" algn="r">
              <a:lnSpc>
                <a:spcPct val="100000"/>
              </a:lnSpc>
              <a:spcBef>
                <a:spcPts val="0"/>
              </a:spcBef>
              <a:spcAft>
                <a:spcPts val="0"/>
              </a:spcAft>
              <a:buClr>
                <a:srgbClr val="6C503E"/>
              </a:buClr>
              <a:buSzPts val="2800"/>
              <a:buFont typeface="PT Serif"/>
              <a:buNone/>
              <a:defRPr>
                <a:solidFill>
                  <a:srgbClr val="6C503E"/>
                </a:solidFill>
                <a:latin typeface="PT Serif"/>
                <a:ea typeface="PT Serif"/>
                <a:cs typeface="PT Serif"/>
                <a:sym typeface="PT Serif"/>
              </a:defRPr>
            </a:lvl3pPr>
            <a:lvl4pPr lvl="3" algn="r">
              <a:lnSpc>
                <a:spcPct val="100000"/>
              </a:lnSpc>
              <a:spcBef>
                <a:spcPts val="0"/>
              </a:spcBef>
              <a:spcAft>
                <a:spcPts val="0"/>
              </a:spcAft>
              <a:buClr>
                <a:srgbClr val="6C503E"/>
              </a:buClr>
              <a:buSzPts val="2800"/>
              <a:buFont typeface="PT Serif"/>
              <a:buNone/>
              <a:defRPr>
                <a:solidFill>
                  <a:srgbClr val="6C503E"/>
                </a:solidFill>
                <a:latin typeface="PT Serif"/>
                <a:ea typeface="PT Serif"/>
                <a:cs typeface="PT Serif"/>
                <a:sym typeface="PT Serif"/>
              </a:defRPr>
            </a:lvl4pPr>
            <a:lvl5pPr lvl="4" algn="r">
              <a:lnSpc>
                <a:spcPct val="100000"/>
              </a:lnSpc>
              <a:spcBef>
                <a:spcPts val="0"/>
              </a:spcBef>
              <a:spcAft>
                <a:spcPts val="0"/>
              </a:spcAft>
              <a:buClr>
                <a:srgbClr val="6C503E"/>
              </a:buClr>
              <a:buSzPts val="2800"/>
              <a:buFont typeface="PT Serif"/>
              <a:buNone/>
              <a:defRPr>
                <a:solidFill>
                  <a:srgbClr val="6C503E"/>
                </a:solidFill>
                <a:latin typeface="PT Serif"/>
                <a:ea typeface="PT Serif"/>
                <a:cs typeface="PT Serif"/>
                <a:sym typeface="PT Serif"/>
              </a:defRPr>
            </a:lvl5pPr>
            <a:lvl6pPr lvl="5" algn="r">
              <a:lnSpc>
                <a:spcPct val="100000"/>
              </a:lnSpc>
              <a:spcBef>
                <a:spcPts val="0"/>
              </a:spcBef>
              <a:spcAft>
                <a:spcPts val="0"/>
              </a:spcAft>
              <a:buClr>
                <a:srgbClr val="6C503E"/>
              </a:buClr>
              <a:buSzPts val="2800"/>
              <a:buFont typeface="PT Serif"/>
              <a:buNone/>
              <a:defRPr>
                <a:solidFill>
                  <a:srgbClr val="6C503E"/>
                </a:solidFill>
                <a:latin typeface="PT Serif"/>
                <a:ea typeface="PT Serif"/>
                <a:cs typeface="PT Serif"/>
                <a:sym typeface="PT Serif"/>
              </a:defRPr>
            </a:lvl6pPr>
            <a:lvl7pPr lvl="6" algn="r">
              <a:lnSpc>
                <a:spcPct val="100000"/>
              </a:lnSpc>
              <a:spcBef>
                <a:spcPts val="0"/>
              </a:spcBef>
              <a:spcAft>
                <a:spcPts val="0"/>
              </a:spcAft>
              <a:buClr>
                <a:srgbClr val="6C503E"/>
              </a:buClr>
              <a:buSzPts val="2800"/>
              <a:buFont typeface="PT Serif"/>
              <a:buNone/>
              <a:defRPr>
                <a:solidFill>
                  <a:srgbClr val="6C503E"/>
                </a:solidFill>
                <a:latin typeface="PT Serif"/>
                <a:ea typeface="PT Serif"/>
                <a:cs typeface="PT Serif"/>
                <a:sym typeface="PT Serif"/>
              </a:defRPr>
            </a:lvl7pPr>
            <a:lvl8pPr lvl="7" algn="r">
              <a:lnSpc>
                <a:spcPct val="100000"/>
              </a:lnSpc>
              <a:spcBef>
                <a:spcPts val="0"/>
              </a:spcBef>
              <a:spcAft>
                <a:spcPts val="0"/>
              </a:spcAft>
              <a:buClr>
                <a:srgbClr val="6C503E"/>
              </a:buClr>
              <a:buSzPts val="2800"/>
              <a:buFont typeface="PT Serif"/>
              <a:buNone/>
              <a:defRPr>
                <a:solidFill>
                  <a:srgbClr val="6C503E"/>
                </a:solidFill>
                <a:latin typeface="PT Serif"/>
                <a:ea typeface="PT Serif"/>
                <a:cs typeface="PT Serif"/>
                <a:sym typeface="PT Serif"/>
              </a:defRPr>
            </a:lvl8pPr>
            <a:lvl9pPr lvl="8" algn="r">
              <a:lnSpc>
                <a:spcPct val="100000"/>
              </a:lnSpc>
              <a:spcBef>
                <a:spcPts val="0"/>
              </a:spcBef>
              <a:spcAft>
                <a:spcPts val="0"/>
              </a:spcAft>
              <a:buClr>
                <a:srgbClr val="6C503E"/>
              </a:buClr>
              <a:buSzPts val="2800"/>
              <a:buFont typeface="PT Serif"/>
              <a:buNone/>
              <a:defRPr>
                <a:solidFill>
                  <a:srgbClr val="6C503E"/>
                </a:solidFill>
                <a:latin typeface="PT Serif"/>
                <a:ea typeface="PT Serif"/>
                <a:cs typeface="PT Serif"/>
                <a:sym typeface="PT Serif"/>
              </a:defRPr>
            </a:lvl9pPr>
          </a:lstStyle>
          <a:p>
            <a:r>
              <a:rPr lang="en-US"/>
              <a:t>Click to edit Master title style</a:t>
            </a:r>
            <a:endParaRPr/>
          </a:p>
        </p:txBody>
      </p:sp>
    </p:spTree>
    <p:extLst>
      <p:ext uri="{BB962C8B-B14F-4D97-AF65-F5344CB8AC3E}">
        <p14:creationId xmlns:p14="http://schemas.microsoft.com/office/powerpoint/2010/main" val="4157720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9"/>
        <p:cNvGrpSpPr/>
        <p:nvPr/>
      </p:nvGrpSpPr>
      <p:grpSpPr>
        <a:xfrm>
          <a:off x="0" y="0"/>
          <a:ext cx="0" cy="0"/>
          <a:chOff x="0" y="0"/>
          <a:chExt cx="0" cy="0"/>
        </a:xfrm>
      </p:grpSpPr>
      <p:sp>
        <p:nvSpPr>
          <p:cNvPr id="51" name="Google Shape;51;p60"/>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r>
              <a:rPr lang="en-US"/>
              <a:t>Click to edit Master title style</a:t>
            </a:r>
            <a:endParaRPr/>
          </a:p>
        </p:txBody>
      </p:sp>
      <p:sp>
        <p:nvSpPr>
          <p:cNvPr id="52" name="Google Shape;52;p60"/>
          <p:cNvSpPr txBox="1">
            <a:spLocks noGrp="1"/>
          </p:cNvSpPr>
          <p:nvPr>
            <p:ph type="body" idx="1"/>
          </p:nvPr>
        </p:nvSpPr>
        <p:spPr>
          <a:xfrm>
            <a:off x="1317033" y="4607600"/>
            <a:ext cx="4436400" cy="1493200"/>
          </a:xfrm>
          <a:prstGeom prst="rect">
            <a:avLst/>
          </a:prstGeom>
          <a:noFill/>
          <a:ln>
            <a:noFill/>
          </a:ln>
        </p:spPr>
        <p:txBody>
          <a:bodyPr spcFirstLastPara="1" wrap="square" lIns="91425" tIns="91425" rIns="91425" bIns="91425" anchor="t" anchorCtr="0">
            <a:noAutofit/>
          </a:bodyPr>
          <a:lstStyle>
            <a:lvl1pPr marL="457200" lvl="0" indent="-330200" algn="ctr">
              <a:lnSpc>
                <a:spcPct val="115000"/>
              </a:lnSpc>
              <a:spcBef>
                <a:spcPts val="0"/>
              </a:spcBef>
              <a:spcAft>
                <a:spcPts val="0"/>
              </a:spcAft>
              <a:buSzPts val="1600"/>
              <a:buChar char="●"/>
              <a:defRPr sz="2133"/>
            </a:lvl1pPr>
            <a:lvl2pPr marL="914400" lvl="1" indent="-330200" algn="ctr">
              <a:lnSpc>
                <a:spcPct val="115000"/>
              </a:lnSpc>
              <a:spcBef>
                <a:spcPts val="2133"/>
              </a:spcBef>
              <a:spcAft>
                <a:spcPts val="0"/>
              </a:spcAft>
              <a:buSzPts val="1600"/>
              <a:buChar char="○"/>
              <a:defRPr sz="2133"/>
            </a:lvl2pPr>
            <a:lvl3pPr marL="1371600" lvl="2" indent="-330200" algn="ctr">
              <a:lnSpc>
                <a:spcPct val="115000"/>
              </a:lnSpc>
              <a:spcBef>
                <a:spcPts val="2133"/>
              </a:spcBef>
              <a:spcAft>
                <a:spcPts val="0"/>
              </a:spcAft>
              <a:buSzPts val="1600"/>
              <a:buChar char="■"/>
              <a:defRPr sz="2133"/>
            </a:lvl3pPr>
            <a:lvl4pPr marL="1828800" lvl="3" indent="-330200" algn="ctr">
              <a:lnSpc>
                <a:spcPct val="115000"/>
              </a:lnSpc>
              <a:spcBef>
                <a:spcPts val="2133"/>
              </a:spcBef>
              <a:spcAft>
                <a:spcPts val="0"/>
              </a:spcAft>
              <a:buSzPts val="1600"/>
              <a:buChar char="●"/>
              <a:defRPr sz="2133"/>
            </a:lvl4pPr>
            <a:lvl5pPr marL="2286000" lvl="4" indent="-330200" algn="ctr">
              <a:lnSpc>
                <a:spcPct val="115000"/>
              </a:lnSpc>
              <a:spcBef>
                <a:spcPts val="2133"/>
              </a:spcBef>
              <a:spcAft>
                <a:spcPts val="0"/>
              </a:spcAft>
              <a:buSzPts val="1600"/>
              <a:buChar char="○"/>
              <a:defRPr sz="2133"/>
            </a:lvl5pPr>
            <a:lvl6pPr marL="2743200" lvl="5" indent="-330200" algn="ctr">
              <a:lnSpc>
                <a:spcPct val="115000"/>
              </a:lnSpc>
              <a:spcBef>
                <a:spcPts val="2133"/>
              </a:spcBef>
              <a:spcAft>
                <a:spcPts val="0"/>
              </a:spcAft>
              <a:buSzPts val="1600"/>
              <a:buChar char="■"/>
              <a:defRPr sz="2133"/>
            </a:lvl6pPr>
            <a:lvl7pPr marL="3200400" lvl="6" indent="-330200" algn="ctr">
              <a:lnSpc>
                <a:spcPct val="115000"/>
              </a:lnSpc>
              <a:spcBef>
                <a:spcPts val="2133"/>
              </a:spcBef>
              <a:spcAft>
                <a:spcPts val="0"/>
              </a:spcAft>
              <a:buSzPts val="1600"/>
              <a:buChar char="●"/>
              <a:defRPr sz="2133"/>
            </a:lvl7pPr>
            <a:lvl8pPr marL="3657600" lvl="7" indent="-330200" algn="ctr">
              <a:lnSpc>
                <a:spcPct val="115000"/>
              </a:lnSpc>
              <a:spcBef>
                <a:spcPts val="2133"/>
              </a:spcBef>
              <a:spcAft>
                <a:spcPts val="0"/>
              </a:spcAft>
              <a:buSzPts val="1600"/>
              <a:buChar char="○"/>
              <a:defRPr sz="2133"/>
            </a:lvl8pPr>
            <a:lvl9pPr marL="4114800" lvl="8" indent="-330200" algn="ctr">
              <a:lnSpc>
                <a:spcPct val="115000"/>
              </a:lnSpc>
              <a:spcBef>
                <a:spcPts val="2133"/>
              </a:spcBef>
              <a:spcAft>
                <a:spcPts val="2133"/>
              </a:spcAft>
              <a:buSzPts val="1600"/>
              <a:buChar char="■"/>
              <a:defRPr sz="2133"/>
            </a:lvl9pPr>
          </a:lstStyle>
          <a:p>
            <a:pPr lvl="0"/>
            <a:r>
              <a:rPr lang="en-US"/>
              <a:t>Click to edit Master text styles</a:t>
            </a:r>
          </a:p>
        </p:txBody>
      </p:sp>
      <p:sp>
        <p:nvSpPr>
          <p:cNvPr id="53" name="Google Shape;53;p6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9pPr>
          </a:lstStyle>
          <a:p>
            <a:fld id="{7DE3AB00-3971-4059-852D-938C3979EFAC}" type="slidenum">
              <a:rPr lang="en-US" smtClean="0"/>
              <a:t>‹#›</a:t>
            </a:fld>
            <a:endParaRPr lang="en-US"/>
          </a:p>
        </p:txBody>
      </p:sp>
      <p:sp>
        <p:nvSpPr>
          <p:cNvPr id="54" name="Google Shape;54;p60"/>
          <p:cNvSpPr txBox="1">
            <a:spLocks noGrp="1"/>
          </p:cNvSpPr>
          <p:nvPr>
            <p:ph type="body" idx="2"/>
          </p:nvPr>
        </p:nvSpPr>
        <p:spPr>
          <a:xfrm>
            <a:off x="6438557" y="4607600"/>
            <a:ext cx="4436400" cy="1493200"/>
          </a:xfrm>
          <a:prstGeom prst="rect">
            <a:avLst/>
          </a:prstGeom>
          <a:noFill/>
          <a:ln>
            <a:noFill/>
          </a:ln>
        </p:spPr>
        <p:txBody>
          <a:bodyPr spcFirstLastPara="1" wrap="square" lIns="91425" tIns="91425" rIns="91425" bIns="91425" anchor="t" anchorCtr="0">
            <a:noAutofit/>
          </a:bodyPr>
          <a:lstStyle>
            <a:lvl1pPr marL="457200" lvl="0" indent="-330200" algn="ctr">
              <a:lnSpc>
                <a:spcPct val="115000"/>
              </a:lnSpc>
              <a:spcBef>
                <a:spcPts val="0"/>
              </a:spcBef>
              <a:spcAft>
                <a:spcPts val="0"/>
              </a:spcAft>
              <a:buSzPts val="1600"/>
              <a:buChar char="●"/>
              <a:defRPr sz="2133"/>
            </a:lvl1pPr>
            <a:lvl2pPr marL="914400" lvl="1" indent="-330200" algn="ctr">
              <a:lnSpc>
                <a:spcPct val="115000"/>
              </a:lnSpc>
              <a:spcBef>
                <a:spcPts val="2133"/>
              </a:spcBef>
              <a:spcAft>
                <a:spcPts val="0"/>
              </a:spcAft>
              <a:buSzPts val="1600"/>
              <a:buChar char="○"/>
              <a:defRPr sz="2133"/>
            </a:lvl2pPr>
            <a:lvl3pPr marL="1371600" lvl="2" indent="-330200" algn="ctr">
              <a:lnSpc>
                <a:spcPct val="115000"/>
              </a:lnSpc>
              <a:spcBef>
                <a:spcPts val="2133"/>
              </a:spcBef>
              <a:spcAft>
                <a:spcPts val="0"/>
              </a:spcAft>
              <a:buSzPts val="1600"/>
              <a:buChar char="■"/>
              <a:defRPr sz="2133"/>
            </a:lvl3pPr>
            <a:lvl4pPr marL="1828800" lvl="3" indent="-330200" algn="ctr">
              <a:lnSpc>
                <a:spcPct val="115000"/>
              </a:lnSpc>
              <a:spcBef>
                <a:spcPts val="2133"/>
              </a:spcBef>
              <a:spcAft>
                <a:spcPts val="0"/>
              </a:spcAft>
              <a:buSzPts val="1600"/>
              <a:buChar char="●"/>
              <a:defRPr sz="2133"/>
            </a:lvl4pPr>
            <a:lvl5pPr marL="2286000" lvl="4" indent="-330200" algn="ctr">
              <a:lnSpc>
                <a:spcPct val="115000"/>
              </a:lnSpc>
              <a:spcBef>
                <a:spcPts val="2133"/>
              </a:spcBef>
              <a:spcAft>
                <a:spcPts val="0"/>
              </a:spcAft>
              <a:buSzPts val="1600"/>
              <a:buChar char="○"/>
              <a:defRPr sz="2133"/>
            </a:lvl5pPr>
            <a:lvl6pPr marL="2743200" lvl="5" indent="-330200" algn="ctr">
              <a:lnSpc>
                <a:spcPct val="115000"/>
              </a:lnSpc>
              <a:spcBef>
                <a:spcPts val="2133"/>
              </a:spcBef>
              <a:spcAft>
                <a:spcPts val="0"/>
              </a:spcAft>
              <a:buSzPts val="1600"/>
              <a:buChar char="■"/>
              <a:defRPr sz="2133"/>
            </a:lvl6pPr>
            <a:lvl7pPr marL="3200400" lvl="6" indent="-330200" algn="ctr">
              <a:lnSpc>
                <a:spcPct val="115000"/>
              </a:lnSpc>
              <a:spcBef>
                <a:spcPts val="2133"/>
              </a:spcBef>
              <a:spcAft>
                <a:spcPts val="0"/>
              </a:spcAft>
              <a:buSzPts val="1600"/>
              <a:buChar char="●"/>
              <a:defRPr sz="2133"/>
            </a:lvl7pPr>
            <a:lvl8pPr marL="3657600" lvl="7" indent="-330200" algn="ctr">
              <a:lnSpc>
                <a:spcPct val="115000"/>
              </a:lnSpc>
              <a:spcBef>
                <a:spcPts val="2133"/>
              </a:spcBef>
              <a:spcAft>
                <a:spcPts val="0"/>
              </a:spcAft>
              <a:buSzPts val="1600"/>
              <a:buChar char="○"/>
              <a:defRPr sz="2133"/>
            </a:lvl8pPr>
            <a:lvl9pPr marL="4114800" lvl="8" indent="-330200" algn="ctr">
              <a:lnSpc>
                <a:spcPct val="115000"/>
              </a:lnSpc>
              <a:spcBef>
                <a:spcPts val="2133"/>
              </a:spcBef>
              <a:spcAft>
                <a:spcPts val="2133"/>
              </a:spcAft>
              <a:buSzPts val="1600"/>
              <a:buChar char="■"/>
              <a:defRPr sz="2133"/>
            </a:lvl9pPr>
          </a:lstStyle>
          <a:p>
            <a:pPr lvl="0"/>
            <a:r>
              <a:rPr lang="en-US"/>
              <a:t>Click to edit Master text styles</a:t>
            </a:r>
          </a:p>
        </p:txBody>
      </p:sp>
      <p:sp>
        <p:nvSpPr>
          <p:cNvPr id="55" name="Google Shape;55;p60"/>
          <p:cNvSpPr txBox="1">
            <a:spLocks noGrp="1"/>
          </p:cNvSpPr>
          <p:nvPr>
            <p:ph type="subTitle" idx="3"/>
          </p:nvPr>
        </p:nvSpPr>
        <p:spPr>
          <a:xfrm>
            <a:off x="1317033" y="3981200"/>
            <a:ext cx="4436400" cy="524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2400" b="1">
                <a:solidFill>
                  <a:srgbClr val="6C503E"/>
                </a:solidFill>
              </a:defRPr>
            </a:lvl1pPr>
            <a:lvl2pPr lvl="1" algn="ctr">
              <a:lnSpc>
                <a:spcPct val="115000"/>
              </a:lnSpc>
              <a:spcBef>
                <a:spcPts val="2133"/>
              </a:spcBef>
              <a:spcAft>
                <a:spcPts val="0"/>
              </a:spcAft>
              <a:buSzPts val="1600"/>
              <a:buNone/>
              <a:defRPr sz="2400" b="1">
                <a:solidFill>
                  <a:srgbClr val="6C503E"/>
                </a:solidFill>
              </a:defRPr>
            </a:lvl2pPr>
            <a:lvl3pPr lvl="2" algn="ctr">
              <a:lnSpc>
                <a:spcPct val="115000"/>
              </a:lnSpc>
              <a:spcBef>
                <a:spcPts val="2133"/>
              </a:spcBef>
              <a:spcAft>
                <a:spcPts val="0"/>
              </a:spcAft>
              <a:buSzPts val="1600"/>
              <a:buNone/>
              <a:defRPr sz="2400" b="1">
                <a:solidFill>
                  <a:srgbClr val="6C503E"/>
                </a:solidFill>
              </a:defRPr>
            </a:lvl3pPr>
            <a:lvl4pPr lvl="3" algn="ctr">
              <a:lnSpc>
                <a:spcPct val="115000"/>
              </a:lnSpc>
              <a:spcBef>
                <a:spcPts val="2133"/>
              </a:spcBef>
              <a:spcAft>
                <a:spcPts val="0"/>
              </a:spcAft>
              <a:buSzPts val="1600"/>
              <a:buNone/>
              <a:defRPr sz="2400" b="1">
                <a:solidFill>
                  <a:srgbClr val="6C503E"/>
                </a:solidFill>
              </a:defRPr>
            </a:lvl4pPr>
            <a:lvl5pPr lvl="4" algn="ctr">
              <a:lnSpc>
                <a:spcPct val="115000"/>
              </a:lnSpc>
              <a:spcBef>
                <a:spcPts val="2133"/>
              </a:spcBef>
              <a:spcAft>
                <a:spcPts val="0"/>
              </a:spcAft>
              <a:buSzPts val="1600"/>
              <a:buNone/>
              <a:defRPr sz="2400" b="1">
                <a:solidFill>
                  <a:srgbClr val="6C503E"/>
                </a:solidFill>
              </a:defRPr>
            </a:lvl5pPr>
            <a:lvl6pPr lvl="5" algn="ctr">
              <a:lnSpc>
                <a:spcPct val="115000"/>
              </a:lnSpc>
              <a:spcBef>
                <a:spcPts val="2133"/>
              </a:spcBef>
              <a:spcAft>
                <a:spcPts val="0"/>
              </a:spcAft>
              <a:buSzPts val="1600"/>
              <a:buNone/>
              <a:defRPr sz="2400" b="1">
                <a:solidFill>
                  <a:srgbClr val="6C503E"/>
                </a:solidFill>
              </a:defRPr>
            </a:lvl6pPr>
            <a:lvl7pPr lvl="6" algn="ctr">
              <a:lnSpc>
                <a:spcPct val="115000"/>
              </a:lnSpc>
              <a:spcBef>
                <a:spcPts val="2133"/>
              </a:spcBef>
              <a:spcAft>
                <a:spcPts val="0"/>
              </a:spcAft>
              <a:buSzPts val="1600"/>
              <a:buNone/>
              <a:defRPr sz="2400" b="1">
                <a:solidFill>
                  <a:srgbClr val="6C503E"/>
                </a:solidFill>
              </a:defRPr>
            </a:lvl7pPr>
            <a:lvl8pPr lvl="7" algn="ctr">
              <a:lnSpc>
                <a:spcPct val="115000"/>
              </a:lnSpc>
              <a:spcBef>
                <a:spcPts val="2133"/>
              </a:spcBef>
              <a:spcAft>
                <a:spcPts val="0"/>
              </a:spcAft>
              <a:buSzPts val="1600"/>
              <a:buNone/>
              <a:defRPr sz="2400" b="1">
                <a:solidFill>
                  <a:srgbClr val="6C503E"/>
                </a:solidFill>
              </a:defRPr>
            </a:lvl8pPr>
            <a:lvl9pPr lvl="8" algn="ctr">
              <a:lnSpc>
                <a:spcPct val="115000"/>
              </a:lnSpc>
              <a:spcBef>
                <a:spcPts val="2133"/>
              </a:spcBef>
              <a:spcAft>
                <a:spcPts val="2133"/>
              </a:spcAft>
              <a:buSzPts val="1600"/>
              <a:buNone/>
              <a:defRPr sz="2400" b="1">
                <a:solidFill>
                  <a:srgbClr val="6C503E"/>
                </a:solidFill>
              </a:defRPr>
            </a:lvl9pPr>
          </a:lstStyle>
          <a:p>
            <a:r>
              <a:rPr lang="en-US"/>
              <a:t>Click to edit Master subtitle style</a:t>
            </a:r>
            <a:endParaRPr/>
          </a:p>
        </p:txBody>
      </p:sp>
      <p:sp>
        <p:nvSpPr>
          <p:cNvPr id="56" name="Google Shape;56;p60"/>
          <p:cNvSpPr txBox="1">
            <a:spLocks noGrp="1"/>
          </p:cNvSpPr>
          <p:nvPr>
            <p:ph type="subTitle" idx="4"/>
          </p:nvPr>
        </p:nvSpPr>
        <p:spPr>
          <a:xfrm>
            <a:off x="6438557" y="3981200"/>
            <a:ext cx="4436400" cy="524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2400" b="1">
                <a:solidFill>
                  <a:srgbClr val="6C503E"/>
                </a:solidFill>
              </a:defRPr>
            </a:lvl1pPr>
            <a:lvl2pPr lvl="1" algn="ctr">
              <a:lnSpc>
                <a:spcPct val="115000"/>
              </a:lnSpc>
              <a:spcBef>
                <a:spcPts val="2133"/>
              </a:spcBef>
              <a:spcAft>
                <a:spcPts val="0"/>
              </a:spcAft>
              <a:buSzPts val="1600"/>
              <a:buNone/>
              <a:defRPr sz="2400" b="1">
                <a:solidFill>
                  <a:srgbClr val="6C503E"/>
                </a:solidFill>
              </a:defRPr>
            </a:lvl2pPr>
            <a:lvl3pPr lvl="2" algn="ctr">
              <a:lnSpc>
                <a:spcPct val="115000"/>
              </a:lnSpc>
              <a:spcBef>
                <a:spcPts val="2133"/>
              </a:spcBef>
              <a:spcAft>
                <a:spcPts val="0"/>
              </a:spcAft>
              <a:buSzPts val="1600"/>
              <a:buNone/>
              <a:defRPr sz="2400" b="1">
                <a:solidFill>
                  <a:srgbClr val="6C503E"/>
                </a:solidFill>
              </a:defRPr>
            </a:lvl3pPr>
            <a:lvl4pPr lvl="3" algn="ctr">
              <a:lnSpc>
                <a:spcPct val="115000"/>
              </a:lnSpc>
              <a:spcBef>
                <a:spcPts val="2133"/>
              </a:spcBef>
              <a:spcAft>
                <a:spcPts val="0"/>
              </a:spcAft>
              <a:buSzPts val="1600"/>
              <a:buNone/>
              <a:defRPr sz="2400" b="1">
                <a:solidFill>
                  <a:srgbClr val="6C503E"/>
                </a:solidFill>
              </a:defRPr>
            </a:lvl4pPr>
            <a:lvl5pPr lvl="4" algn="ctr">
              <a:lnSpc>
                <a:spcPct val="115000"/>
              </a:lnSpc>
              <a:spcBef>
                <a:spcPts val="2133"/>
              </a:spcBef>
              <a:spcAft>
                <a:spcPts val="0"/>
              </a:spcAft>
              <a:buSzPts val="1600"/>
              <a:buNone/>
              <a:defRPr sz="2400" b="1">
                <a:solidFill>
                  <a:srgbClr val="6C503E"/>
                </a:solidFill>
              </a:defRPr>
            </a:lvl5pPr>
            <a:lvl6pPr lvl="5" algn="ctr">
              <a:lnSpc>
                <a:spcPct val="115000"/>
              </a:lnSpc>
              <a:spcBef>
                <a:spcPts val="2133"/>
              </a:spcBef>
              <a:spcAft>
                <a:spcPts val="0"/>
              </a:spcAft>
              <a:buSzPts val="1600"/>
              <a:buNone/>
              <a:defRPr sz="2400" b="1">
                <a:solidFill>
                  <a:srgbClr val="6C503E"/>
                </a:solidFill>
              </a:defRPr>
            </a:lvl6pPr>
            <a:lvl7pPr lvl="6" algn="ctr">
              <a:lnSpc>
                <a:spcPct val="115000"/>
              </a:lnSpc>
              <a:spcBef>
                <a:spcPts val="2133"/>
              </a:spcBef>
              <a:spcAft>
                <a:spcPts val="0"/>
              </a:spcAft>
              <a:buSzPts val="1600"/>
              <a:buNone/>
              <a:defRPr sz="2400" b="1">
                <a:solidFill>
                  <a:srgbClr val="6C503E"/>
                </a:solidFill>
              </a:defRPr>
            </a:lvl7pPr>
            <a:lvl8pPr lvl="7" algn="ctr">
              <a:lnSpc>
                <a:spcPct val="115000"/>
              </a:lnSpc>
              <a:spcBef>
                <a:spcPts val="2133"/>
              </a:spcBef>
              <a:spcAft>
                <a:spcPts val="0"/>
              </a:spcAft>
              <a:buSzPts val="1600"/>
              <a:buNone/>
              <a:defRPr sz="2400" b="1">
                <a:solidFill>
                  <a:srgbClr val="6C503E"/>
                </a:solidFill>
              </a:defRPr>
            </a:lvl8pPr>
            <a:lvl9pPr lvl="8" algn="ctr">
              <a:lnSpc>
                <a:spcPct val="115000"/>
              </a:lnSpc>
              <a:spcBef>
                <a:spcPts val="2133"/>
              </a:spcBef>
              <a:spcAft>
                <a:spcPts val="2133"/>
              </a:spcAft>
              <a:buSzPts val="1600"/>
              <a:buNone/>
              <a:defRPr sz="2400" b="1">
                <a:solidFill>
                  <a:srgbClr val="6C503E"/>
                </a:solidFill>
              </a:defRPr>
            </a:lvl9pPr>
          </a:lstStyle>
          <a:p>
            <a:r>
              <a:rPr lang="en-US"/>
              <a:t>Click to edit Master subtitle style</a:t>
            </a:r>
            <a:endParaRPr/>
          </a:p>
        </p:txBody>
      </p:sp>
    </p:spTree>
    <p:extLst>
      <p:ext uri="{BB962C8B-B14F-4D97-AF65-F5344CB8AC3E}">
        <p14:creationId xmlns:p14="http://schemas.microsoft.com/office/powerpoint/2010/main" val="296351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7"/>
        <p:cNvGrpSpPr/>
        <p:nvPr/>
      </p:nvGrpSpPr>
      <p:grpSpPr>
        <a:xfrm>
          <a:off x="0" y="0"/>
          <a:ext cx="0" cy="0"/>
          <a:chOff x="0" y="0"/>
          <a:chExt cx="0" cy="0"/>
        </a:xfrm>
      </p:grpSpPr>
      <p:sp>
        <p:nvSpPr>
          <p:cNvPr id="59" name="Google Shape;59;p61"/>
          <p:cNvSpPr txBox="1">
            <a:spLocks noGrp="1"/>
          </p:cNvSpPr>
          <p:nvPr>
            <p:ph type="title"/>
          </p:nvPr>
        </p:nvSpPr>
        <p:spPr>
          <a:xfrm>
            <a:off x="3128900" y="1890000"/>
            <a:ext cx="59340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6C503E"/>
              </a:buClr>
              <a:buSzPts val="2800"/>
              <a:buFont typeface="PT Serif"/>
              <a:buNone/>
              <a:defRPr>
                <a:solidFill>
                  <a:srgbClr val="6C503E"/>
                </a:solidFill>
                <a:latin typeface="PT Serif"/>
                <a:ea typeface="PT Serif"/>
                <a:cs typeface="PT Serif"/>
                <a:sym typeface="PT Serif"/>
              </a:defRPr>
            </a:lvl1pPr>
            <a:lvl2pPr lvl="1" algn="ctr">
              <a:lnSpc>
                <a:spcPct val="100000"/>
              </a:lnSpc>
              <a:spcBef>
                <a:spcPts val="0"/>
              </a:spcBef>
              <a:spcAft>
                <a:spcPts val="0"/>
              </a:spcAft>
              <a:buClr>
                <a:srgbClr val="36443E"/>
              </a:buClr>
              <a:buSzPts val="2800"/>
              <a:buFont typeface="Oswald"/>
              <a:buNone/>
              <a:defRPr>
                <a:solidFill>
                  <a:srgbClr val="36443E"/>
                </a:solidFill>
                <a:latin typeface="Oswald"/>
                <a:ea typeface="Oswald"/>
                <a:cs typeface="Oswald"/>
                <a:sym typeface="Oswald"/>
              </a:defRPr>
            </a:lvl2pPr>
            <a:lvl3pPr lvl="2" algn="ctr">
              <a:lnSpc>
                <a:spcPct val="100000"/>
              </a:lnSpc>
              <a:spcBef>
                <a:spcPts val="0"/>
              </a:spcBef>
              <a:spcAft>
                <a:spcPts val="0"/>
              </a:spcAft>
              <a:buClr>
                <a:srgbClr val="36443E"/>
              </a:buClr>
              <a:buSzPts val="2800"/>
              <a:buFont typeface="Oswald"/>
              <a:buNone/>
              <a:defRPr>
                <a:solidFill>
                  <a:srgbClr val="36443E"/>
                </a:solidFill>
                <a:latin typeface="Oswald"/>
                <a:ea typeface="Oswald"/>
                <a:cs typeface="Oswald"/>
                <a:sym typeface="Oswald"/>
              </a:defRPr>
            </a:lvl3pPr>
            <a:lvl4pPr lvl="3" algn="ctr">
              <a:lnSpc>
                <a:spcPct val="100000"/>
              </a:lnSpc>
              <a:spcBef>
                <a:spcPts val="0"/>
              </a:spcBef>
              <a:spcAft>
                <a:spcPts val="0"/>
              </a:spcAft>
              <a:buClr>
                <a:srgbClr val="36443E"/>
              </a:buClr>
              <a:buSzPts val="2800"/>
              <a:buFont typeface="Oswald"/>
              <a:buNone/>
              <a:defRPr>
                <a:solidFill>
                  <a:srgbClr val="36443E"/>
                </a:solidFill>
                <a:latin typeface="Oswald"/>
                <a:ea typeface="Oswald"/>
                <a:cs typeface="Oswald"/>
                <a:sym typeface="Oswald"/>
              </a:defRPr>
            </a:lvl4pPr>
            <a:lvl5pPr lvl="4" algn="ctr">
              <a:lnSpc>
                <a:spcPct val="100000"/>
              </a:lnSpc>
              <a:spcBef>
                <a:spcPts val="0"/>
              </a:spcBef>
              <a:spcAft>
                <a:spcPts val="0"/>
              </a:spcAft>
              <a:buClr>
                <a:srgbClr val="36443E"/>
              </a:buClr>
              <a:buSzPts val="2800"/>
              <a:buFont typeface="Oswald"/>
              <a:buNone/>
              <a:defRPr>
                <a:solidFill>
                  <a:srgbClr val="36443E"/>
                </a:solidFill>
                <a:latin typeface="Oswald"/>
                <a:ea typeface="Oswald"/>
                <a:cs typeface="Oswald"/>
                <a:sym typeface="Oswald"/>
              </a:defRPr>
            </a:lvl5pPr>
            <a:lvl6pPr lvl="5" algn="ctr">
              <a:lnSpc>
                <a:spcPct val="100000"/>
              </a:lnSpc>
              <a:spcBef>
                <a:spcPts val="0"/>
              </a:spcBef>
              <a:spcAft>
                <a:spcPts val="0"/>
              </a:spcAft>
              <a:buClr>
                <a:srgbClr val="36443E"/>
              </a:buClr>
              <a:buSzPts val="2800"/>
              <a:buFont typeface="Oswald"/>
              <a:buNone/>
              <a:defRPr>
                <a:solidFill>
                  <a:srgbClr val="36443E"/>
                </a:solidFill>
                <a:latin typeface="Oswald"/>
                <a:ea typeface="Oswald"/>
                <a:cs typeface="Oswald"/>
                <a:sym typeface="Oswald"/>
              </a:defRPr>
            </a:lvl6pPr>
            <a:lvl7pPr lvl="6" algn="ctr">
              <a:lnSpc>
                <a:spcPct val="100000"/>
              </a:lnSpc>
              <a:spcBef>
                <a:spcPts val="0"/>
              </a:spcBef>
              <a:spcAft>
                <a:spcPts val="0"/>
              </a:spcAft>
              <a:buClr>
                <a:srgbClr val="36443E"/>
              </a:buClr>
              <a:buSzPts val="2800"/>
              <a:buFont typeface="Oswald"/>
              <a:buNone/>
              <a:defRPr>
                <a:solidFill>
                  <a:srgbClr val="36443E"/>
                </a:solidFill>
                <a:latin typeface="Oswald"/>
                <a:ea typeface="Oswald"/>
                <a:cs typeface="Oswald"/>
                <a:sym typeface="Oswald"/>
              </a:defRPr>
            </a:lvl7pPr>
            <a:lvl8pPr lvl="7" algn="ctr">
              <a:lnSpc>
                <a:spcPct val="100000"/>
              </a:lnSpc>
              <a:spcBef>
                <a:spcPts val="0"/>
              </a:spcBef>
              <a:spcAft>
                <a:spcPts val="0"/>
              </a:spcAft>
              <a:buClr>
                <a:srgbClr val="36443E"/>
              </a:buClr>
              <a:buSzPts val="2800"/>
              <a:buFont typeface="Oswald"/>
              <a:buNone/>
              <a:defRPr>
                <a:solidFill>
                  <a:srgbClr val="36443E"/>
                </a:solidFill>
                <a:latin typeface="Oswald"/>
                <a:ea typeface="Oswald"/>
                <a:cs typeface="Oswald"/>
                <a:sym typeface="Oswald"/>
              </a:defRPr>
            </a:lvl8pPr>
            <a:lvl9pPr lvl="8" algn="ctr">
              <a:lnSpc>
                <a:spcPct val="100000"/>
              </a:lnSpc>
              <a:spcBef>
                <a:spcPts val="0"/>
              </a:spcBef>
              <a:spcAft>
                <a:spcPts val="0"/>
              </a:spcAft>
              <a:buClr>
                <a:srgbClr val="36443E"/>
              </a:buClr>
              <a:buSzPts val="2800"/>
              <a:buFont typeface="Oswald"/>
              <a:buNone/>
              <a:defRPr>
                <a:solidFill>
                  <a:srgbClr val="36443E"/>
                </a:solidFill>
                <a:latin typeface="Oswald"/>
                <a:ea typeface="Oswald"/>
                <a:cs typeface="Oswald"/>
                <a:sym typeface="Oswald"/>
              </a:defRPr>
            </a:lvl9pPr>
          </a:lstStyle>
          <a:p>
            <a:r>
              <a:rPr lang="en-US"/>
              <a:t>Click to edit Master title style</a:t>
            </a:r>
            <a:endParaRPr/>
          </a:p>
        </p:txBody>
      </p:sp>
      <p:sp>
        <p:nvSpPr>
          <p:cNvPr id="60" name="Google Shape;60;p61"/>
          <p:cNvSpPr txBox="1">
            <a:spLocks noGrp="1"/>
          </p:cNvSpPr>
          <p:nvPr>
            <p:ph type="body" idx="1"/>
          </p:nvPr>
        </p:nvSpPr>
        <p:spPr>
          <a:xfrm>
            <a:off x="3128700" y="2992133"/>
            <a:ext cx="5934400" cy="2025200"/>
          </a:xfrm>
          <a:prstGeom prst="rect">
            <a:avLst/>
          </a:prstGeom>
          <a:noFill/>
          <a:ln>
            <a:noFill/>
          </a:ln>
        </p:spPr>
        <p:txBody>
          <a:bodyPr spcFirstLastPara="1" wrap="square" lIns="91425" tIns="91425" rIns="91425" bIns="91425" anchor="ctr" anchorCtr="0">
            <a:noAutofit/>
          </a:bodyPr>
          <a:lstStyle>
            <a:lvl1pPr marL="457200" lvl="0" indent="-330200" algn="ctr">
              <a:lnSpc>
                <a:spcPct val="100000"/>
              </a:lnSpc>
              <a:spcBef>
                <a:spcPts val="0"/>
              </a:spcBef>
              <a:spcAft>
                <a:spcPts val="0"/>
              </a:spcAft>
              <a:buClr>
                <a:srgbClr val="446652"/>
              </a:buClr>
              <a:buSzPts val="1600"/>
              <a:buChar char="●"/>
              <a:defRPr sz="2133">
                <a:solidFill>
                  <a:srgbClr val="446652"/>
                </a:solidFill>
              </a:defRPr>
            </a:lvl1pPr>
            <a:lvl2pPr marL="914400" lvl="1" indent="-330200" algn="ctr">
              <a:lnSpc>
                <a:spcPct val="100000"/>
              </a:lnSpc>
              <a:spcBef>
                <a:spcPts val="2133"/>
              </a:spcBef>
              <a:spcAft>
                <a:spcPts val="0"/>
              </a:spcAft>
              <a:buClr>
                <a:srgbClr val="446652"/>
              </a:buClr>
              <a:buSzPts val="1600"/>
              <a:buChar char="○"/>
              <a:defRPr sz="2133">
                <a:solidFill>
                  <a:srgbClr val="446652"/>
                </a:solidFill>
              </a:defRPr>
            </a:lvl2pPr>
            <a:lvl3pPr marL="1371600" lvl="2" indent="-330200" algn="ctr">
              <a:lnSpc>
                <a:spcPct val="100000"/>
              </a:lnSpc>
              <a:spcBef>
                <a:spcPts val="2133"/>
              </a:spcBef>
              <a:spcAft>
                <a:spcPts val="0"/>
              </a:spcAft>
              <a:buClr>
                <a:srgbClr val="446652"/>
              </a:buClr>
              <a:buSzPts val="1600"/>
              <a:buChar char="■"/>
              <a:defRPr sz="2133">
                <a:solidFill>
                  <a:srgbClr val="446652"/>
                </a:solidFill>
              </a:defRPr>
            </a:lvl3pPr>
            <a:lvl4pPr marL="1828800" lvl="3" indent="-330200" algn="ctr">
              <a:lnSpc>
                <a:spcPct val="100000"/>
              </a:lnSpc>
              <a:spcBef>
                <a:spcPts val="2133"/>
              </a:spcBef>
              <a:spcAft>
                <a:spcPts val="0"/>
              </a:spcAft>
              <a:buClr>
                <a:srgbClr val="446652"/>
              </a:buClr>
              <a:buSzPts val="1600"/>
              <a:buChar char="●"/>
              <a:defRPr sz="2133">
                <a:solidFill>
                  <a:srgbClr val="446652"/>
                </a:solidFill>
              </a:defRPr>
            </a:lvl4pPr>
            <a:lvl5pPr marL="2286000" lvl="4" indent="-330200" algn="ctr">
              <a:lnSpc>
                <a:spcPct val="100000"/>
              </a:lnSpc>
              <a:spcBef>
                <a:spcPts val="2133"/>
              </a:spcBef>
              <a:spcAft>
                <a:spcPts val="0"/>
              </a:spcAft>
              <a:buClr>
                <a:srgbClr val="446652"/>
              </a:buClr>
              <a:buSzPts val="1600"/>
              <a:buChar char="○"/>
              <a:defRPr sz="2133">
                <a:solidFill>
                  <a:srgbClr val="446652"/>
                </a:solidFill>
              </a:defRPr>
            </a:lvl5pPr>
            <a:lvl6pPr marL="2743200" lvl="5" indent="-330200" algn="ctr">
              <a:lnSpc>
                <a:spcPct val="100000"/>
              </a:lnSpc>
              <a:spcBef>
                <a:spcPts val="2133"/>
              </a:spcBef>
              <a:spcAft>
                <a:spcPts val="0"/>
              </a:spcAft>
              <a:buClr>
                <a:srgbClr val="446652"/>
              </a:buClr>
              <a:buSzPts val="1600"/>
              <a:buChar char="■"/>
              <a:defRPr sz="2133">
                <a:solidFill>
                  <a:srgbClr val="446652"/>
                </a:solidFill>
              </a:defRPr>
            </a:lvl6pPr>
            <a:lvl7pPr marL="3200400" lvl="6" indent="-330200" algn="ctr">
              <a:lnSpc>
                <a:spcPct val="100000"/>
              </a:lnSpc>
              <a:spcBef>
                <a:spcPts val="2133"/>
              </a:spcBef>
              <a:spcAft>
                <a:spcPts val="0"/>
              </a:spcAft>
              <a:buClr>
                <a:srgbClr val="446652"/>
              </a:buClr>
              <a:buSzPts val="1600"/>
              <a:buChar char="●"/>
              <a:defRPr sz="2133">
                <a:solidFill>
                  <a:srgbClr val="446652"/>
                </a:solidFill>
              </a:defRPr>
            </a:lvl7pPr>
            <a:lvl8pPr marL="3657600" lvl="7" indent="-330200" algn="ctr">
              <a:lnSpc>
                <a:spcPct val="100000"/>
              </a:lnSpc>
              <a:spcBef>
                <a:spcPts val="2133"/>
              </a:spcBef>
              <a:spcAft>
                <a:spcPts val="0"/>
              </a:spcAft>
              <a:buClr>
                <a:srgbClr val="446652"/>
              </a:buClr>
              <a:buSzPts val="1600"/>
              <a:buChar char="○"/>
              <a:defRPr sz="2133">
                <a:solidFill>
                  <a:srgbClr val="446652"/>
                </a:solidFill>
              </a:defRPr>
            </a:lvl8pPr>
            <a:lvl9pPr marL="4114800" lvl="8" indent="-330200" algn="ctr">
              <a:lnSpc>
                <a:spcPct val="100000"/>
              </a:lnSpc>
              <a:spcBef>
                <a:spcPts val="2133"/>
              </a:spcBef>
              <a:spcAft>
                <a:spcPts val="2133"/>
              </a:spcAft>
              <a:buClr>
                <a:srgbClr val="446652"/>
              </a:buClr>
              <a:buSzPts val="1600"/>
              <a:buChar char="■"/>
              <a:defRPr sz="2133">
                <a:solidFill>
                  <a:srgbClr val="446652"/>
                </a:solidFill>
              </a:defRPr>
            </a:lvl9pPr>
          </a:lstStyle>
          <a:p>
            <a:pPr lvl="0"/>
            <a:r>
              <a:rPr lang="en-US"/>
              <a:t>Click to edit Master text styles</a:t>
            </a:r>
          </a:p>
        </p:txBody>
      </p:sp>
      <p:sp>
        <p:nvSpPr>
          <p:cNvPr id="61" name="Google Shape;61;p6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chemeClr val="dk2"/>
                </a:solidFill>
                <a:latin typeface="Arial"/>
                <a:ea typeface="Arial"/>
                <a:cs typeface="Arial"/>
                <a:sym typeface="Arial"/>
              </a:defRPr>
            </a:lvl9pPr>
          </a:lstStyle>
          <a:p>
            <a:fld id="{7DE3AB00-3971-4059-852D-938C3979EFAC}" type="slidenum">
              <a:rPr lang="en-US" smtClean="0"/>
              <a:t>‹#›</a:t>
            </a:fld>
            <a:endParaRPr lang="en-US"/>
          </a:p>
        </p:txBody>
      </p:sp>
    </p:spTree>
    <p:extLst>
      <p:ext uri="{BB962C8B-B14F-4D97-AF65-F5344CB8AC3E}">
        <p14:creationId xmlns:p14="http://schemas.microsoft.com/office/powerpoint/2010/main" val="202932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FA6B4-19FF-42D8-8E47-1CBB06073FD2}"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3AB00-3971-4059-852D-938C3979EFAC}" type="slidenum">
              <a:rPr lang="en-US" smtClean="0"/>
              <a:t>‹#›</a:t>
            </a:fld>
            <a:endParaRPr lang="en-US"/>
          </a:p>
        </p:txBody>
      </p:sp>
    </p:spTree>
    <p:extLst>
      <p:ext uri="{BB962C8B-B14F-4D97-AF65-F5344CB8AC3E}">
        <p14:creationId xmlns:p14="http://schemas.microsoft.com/office/powerpoint/2010/main" val="428331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EFA6B4-19FF-42D8-8E47-1CBB06073FD2}"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3AB00-3971-4059-852D-938C3979EFAC}" type="slidenum">
              <a:rPr lang="en-US" smtClean="0"/>
              <a:t>‹#›</a:t>
            </a:fld>
            <a:endParaRPr lang="en-US"/>
          </a:p>
        </p:txBody>
      </p:sp>
    </p:spTree>
    <p:extLst>
      <p:ext uri="{BB962C8B-B14F-4D97-AF65-F5344CB8AC3E}">
        <p14:creationId xmlns:p14="http://schemas.microsoft.com/office/powerpoint/2010/main" val="3774173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EFA6B4-19FF-42D8-8E47-1CBB06073FD2}" type="datetimeFigureOut">
              <a:rPr lang="en-US" smtClean="0"/>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3AB00-3971-4059-852D-938C3979EFAC}" type="slidenum">
              <a:rPr lang="en-US" smtClean="0"/>
              <a:t>‹#›</a:t>
            </a:fld>
            <a:endParaRPr lang="en-US"/>
          </a:p>
        </p:txBody>
      </p:sp>
    </p:spTree>
    <p:extLst>
      <p:ext uri="{BB962C8B-B14F-4D97-AF65-F5344CB8AC3E}">
        <p14:creationId xmlns:p14="http://schemas.microsoft.com/office/powerpoint/2010/main" val="258579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EFA6B4-19FF-42D8-8E47-1CBB06073FD2}" type="datetimeFigureOut">
              <a:rPr lang="en-US" smtClean="0"/>
              <a:t>7/27/2023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E3AB00-3971-4059-852D-938C3979EFAC}" type="slidenum">
              <a:rPr lang="en-US" smtClean="0"/>
              <a:t>‹#›</a:t>
            </a:fld>
            <a:endParaRPr lang="en-US"/>
          </a:p>
        </p:txBody>
      </p:sp>
    </p:spTree>
    <p:extLst>
      <p:ext uri="{BB962C8B-B14F-4D97-AF65-F5344CB8AC3E}">
        <p14:creationId xmlns:p14="http://schemas.microsoft.com/office/powerpoint/2010/main" val="1354013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EFA6B4-19FF-42D8-8E47-1CBB06073FD2}" type="datetimeFigureOut">
              <a:rPr lang="en-US" smtClean="0"/>
              <a:t>7/27/2023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E3AB00-3971-4059-852D-938C3979EFAC}" type="slidenum">
              <a:rPr lang="en-US" smtClean="0"/>
              <a:t>‹#›</a:t>
            </a:fld>
            <a:endParaRPr lang="en-US"/>
          </a:p>
        </p:txBody>
      </p:sp>
    </p:spTree>
    <p:extLst>
      <p:ext uri="{BB962C8B-B14F-4D97-AF65-F5344CB8AC3E}">
        <p14:creationId xmlns:p14="http://schemas.microsoft.com/office/powerpoint/2010/main" val="3025772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FA6B4-19FF-42D8-8E47-1CBB06073FD2}" type="datetimeFigureOut">
              <a:rPr lang="en-US" smtClean="0"/>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E3AB00-3971-4059-852D-938C3979EFAC}" type="slidenum">
              <a:rPr lang="en-US" smtClean="0"/>
              <a:t>‹#›</a:t>
            </a:fld>
            <a:endParaRPr lang="en-US"/>
          </a:p>
        </p:txBody>
      </p:sp>
    </p:spTree>
    <p:extLst>
      <p:ext uri="{BB962C8B-B14F-4D97-AF65-F5344CB8AC3E}">
        <p14:creationId xmlns:p14="http://schemas.microsoft.com/office/powerpoint/2010/main" val="150899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EFA6B4-19FF-42D8-8E47-1CBB06073FD2}" type="datetimeFigureOut">
              <a:rPr lang="en-US" smtClean="0"/>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3AB00-3971-4059-852D-938C3979EFAC}" type="slidenum">
              <a:rPr lang="en-US" smtClean="0"/>
              <a:t>‹#›</a:t>
            </a:fld>
            <a:endParaRPr lang="en-US"/>
          </a:p>
        </p:txBody>
      </p:sp>
    </p:spTree>
    <p:extLst>
      <p:ext uri="{BB962C8B-B14F-4D97-AF65-F5344CB8AC3E}">
        <p14:creationId xmlns:p14="http://schemas.microsoft.com/office/powerpoint/2010/main" val="2473076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EFA6B4-19FF-42D8-8E47-1CBB06073FD2}" type="datetimeFigureOut">
              <a:rPr lang="en-US" smtClean="0"/>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3AB00-3971-4059-852D-938C3979EFAC}" type="slidenum">
              <a:rPr lang="en-US" smtClean="0"/>
              <a:t>‹#›</a:t>
            </a:fld>
            <a:endParaRPr lang="en-US"/>
          </a:p>
        </p:txBody>
      </p:sp>
    </p:spTree>
    <p:extLst>
      <p:ext uri="{BB962C8B-B14F-4D97-AF65-F5344CB8AC3E}">
        <p14:creationId xmlns:p14="http://schemas.microsoft.com/office/powerpoint/2010/main" val="969626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EFA6B4-19FF-42D8-8E47-1CBB06073FD2}" type="datetimeFigureOut">
              <a:rPr lang="en-US" smtClean="0"/>
              <a:t>7/27/2023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E3AB00-3971-4059-852D-938C3979EFAC}" type="slidenum">
              <a:rPr lang="en-US" smtClean="0"/>
              <a:t>‹#›</a:t>
            </a:fld>
            <a:endParaRPr lang="en-US"/>
          </a:p>
        </p:txBody>
      </p:sp>
    </p:spTree>
    <p:extLst>
      <p:ext uri="{BB962C8B-B14F-4D97-AF65-F5344CB8AC3E}">
        <p14:creationId xmlns:p14="http://schemas.microsoft.com/office/powerpoint/2010/main" val="427511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hyperlink" Target="http://www.inaturalist.org/observations/48272196"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inaturalist.org/observations/48272196" TargetMode="External"/><Relationship Id="rId2" Type="http://schemas.openxmlformats.org/officeDocument/2006/relationships/image" Target="../media/image36.jpeg"/><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hyperlink" Target="https://doi.org/10.1016/j.agee.2020.107104"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plant&#10;&#10;Description automatically generated">
            <a:extLst>
              <a:ext uri="{FF2B5EF4-FFF2-40B4-BE49-F238E27FC236}">
                <a16:creationId xmlns:a16="http://schemas.microsoft.com/office/drawing/2014/main" id="{ED9216B2-BA99-F959-1E5D-7E73AB3C6F1A}"/>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228600" y="-1143000"/>
            <a:ext cx="12420600" cy="8001000"/>
          </a:xfrm>
          <a:prstGeom prst="rect">
            <a:avLst/>
          </a:prstGeom>
        </p:spPr>
      </p:pic>
      <p:sp>
        <p:nvSpPr>
          <p:cNvPr id="2" name="Title 1">
            <a:extLst>
              <a:ext uri="{FF2B5EF4-FFF2-40B4-BE49-F238E27FC236}">
                <a16:creationId xmlns:a16="http://schemas.microsoft.com/office/drawing/2014/main" id="{5089C902-44B7-CFB2-819E-69E1B4E0B9B9}"/>
              </a:ext>
            </a:extLst>
          </p:cNvPr>
          <p:cNvSpPr>
            <a:spLocks noGrp="1"/>
          </p:cNvSpPr>
          <p:nvPr>
            <p:ph type="ctrTitle"/>
          </p:nvPr>
        </p:nvSpPr>
        <p:spPr>
          <a:xfrm>
            <a:off x="1660213" y="2057400"/>
            <a:ext cx="9144000" cy="2387600"/>
          </a:xfrm>
        </p:spPr>
        <p:txBody>
          <a:bodyPr/>
          <a:lstStyle/>
          <a:p>
            <a:r>
              <a:rPr lang="en-US" dirty="0"/>
              <a:t>The little things that run the world...    </a:t>
            </a:r>
            <a:r>
              <a:rPr lang="en-US" sz="1600" dirty="0"/>
              <a:t>-E.O. Wilson</a:t>
            </a:r>
            <a:endParaRPr lang="en-US" dirty="0"/>
          </a:p>
        </p:txBody>
      </p:sp>
      <p:sp>
        <p:nvSpPr>
          <p:cNvPr id="3" name="Subtitle 2">
            <a:extLst>
              <a:ext uri="{FF2B5EF4-FFF2-40B4-BE49-F238E27FC236}">
                <a16:creationId xmlns:a16="http://schemas.microsoft.com/office/drawing/2014/main" id="{58ABB7EF-CC8E-7340-DA58-335CC5ECD75B}"/>
              </a:ext>
            </a:extLst>
          </p:cNvPr>
          <p:cNvSpPr>
            <a:spLocks noGrp="1"/>
          </p:cNvSpPr>
          <p:nvPr>
            <p:ph type="subTitle" idx="1"/>
          </p:nvPr>
        </p:nvSpPr>
        <p:spPr>
          <a:xfrm>
            <a:off x="1371600" y="4907756"/>
            <a:ext cx="9144000" cy="1655762"/>
          </a:xfrm>
        </p:spPr>
        <p:txBody>
          <a:bodyPr>
            <a:normAutofit fontScale="77500" lnSpcReduction="20000"/>
          </a:bodyPr>
          <a:lstStyle/>
          <a:p>
            <a:r>
              <a:rPr lang="en-US" dirty="0"/>
              <a:t>Bol</a:t>
            </a:r>
            <a:r>
              <a:rPr lang="es-ES" dirty="0"/>
              <a:t>ívar Aponte Rolón</a:t>
            </a:r>
          </a:p>
          <a:p>
            <a:r>
              <a:rPr lang="es-ES" dirty="0"/>
              <a:t>PhD candidate</a:t>
            </a:r>
          </a:p>
          <a:p>
            <a:r>
              <a:rPr lang="es-ES" dirty="0"/>
              <a:t>Tulane </a:t>
            </a:r>
            <a:r>
              <a:rPr lang="es-ES" dirty="0" err="1"/>
              <a:t>University</a:t>
            </a:r>
            <a:endParaRPr lang="es-ES" dirty="0"/>
          </a:p>
          <a:p>
            <a:r>
              <a:rPr lang="es-ES" dirty="0"/>
              <a:t>FCAT</a:t>
            </a:r>
            <a:r>
              <a:rPr lang="en-US" dirty="0"/>
              <a:t>-</a:t>
            </a:r>
            <a:r>
              <a:rPr lang="es-ES" dirty="0"/>
              <a:t>Ecuador</a:t>
            </a:r>
          </a:p>
          <a:p>
            <a:r>
              <a:rPr lang="es-ES" dirty="0" err="1"/>
              <a:t>July</a:t>
            </a:r>
            <a:r>
              <a:rPr lang="es-ES" dirty="0"/>
              <a:t> 2023</a:t>
            </a:r>
            <a:endParaRPr lang="en-US" dirty="0"/>
          </a:p>
        </p:txBody>
      </p:sp>
    </p:spTree>
    <p:extLst>
      <p:ext uri="{BB962C8B-B14F-4D97-AF65-F5344CB8AC3E}">
        <p14:creationId xmlns:p14="http://schemas.microsoft.com/office/powerpoint/2010/main" val="808716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6AEF-DB7C-9415-24A9-D92E42875679}"/>
              </a:ext>
            </a:extLst>
          </p:cNvPr>
          <p:cNvSpPr>
            <a:spLocks noGrp="1"/>
          </p:cNvSpPr>
          <p:nvPr>
            <p:ph type="title"/>
          </p:nvPr>
        </p:nvSpPr>
        <p:spPr>
          <a:xfrm>
            <a:off x="838200" y="365125"/>
            <a:ext cx="10515600" cy="1325563"/>
          </a:xfrm>
        </p:spPr>
        <p:txBody>
          <a:bodyPr anchor="ctr">
            <a:normAutofit/>
          </a:bodyPr>
          <a:lstStyle/>
          <a:p>
            <a:r>
              <a:rPr lang="es-ES" dirty="0" err="1"/>
              <a:t>How</a:t>
            </a:r>
            <a:r>
              <a:rPr lang="es-ES" dirty="0"/>
              <a:t> do </a:t>
            </a:r>
            <a:r>
              <a:rPr lang="es-ES" dirty="0" err="1"/>
              <a:t>we</a:t>
            </a:r>
            <a:r>
              <a:rPr lang="es-ES" dirty="0"/>
              <a:t> </a:t>
            </a:r>
            <a:r>
              <a:rPr lang="es-ES" dirty="0" err="1"/>
              <a:t>know</a:t>
            </a:r>
            <a:r>
              <a:rPr lang="es-ES" dirty="0"/>
              <a:t> </a:t>
            </a:r>
            <a:r>
              <a:rPr lang="es-ES" dirty="0" err="1"/>
              <a:t>it’s</a:t>
            </a:r>
            <a:r>
              <a:rPr lang="es-ES" dirty="0"/>
              <a:t> </a:t>
            </a:r>
            <a:r>
              <a:rPr lang="es-ES" dirty="0" err="1"/>
              <a:t>an</a:t>
            </a:r>
            <a:r>
              <a:rPr lang="es-ES" dirty="0"/>
              <a:t> </a:t>
            </a:r>
            <a:r>
              <a:rPr lang="es-ES" dirty="0" err="1"/>
              <a:t>ant</a:t>
            </a:r>
            <a:r>
              <a:rPr lang="en-US" dirty="0"/>
              <a:t>?</a:t>
            </a:r>
          </a:p>
        </p:txBody>
      </p:sp>
      <p:sp>
        <p:nvSpPr>
          <p:cNvPr id="3" name="Content Placeholder 2">
            <a:extLst>
              <a:ext uri="{FF2B5EF4-FFF2-40B4-BE49-F238E27FC236}">
                <a16:creationId xmlns:a16="http://schemas.microsoft.com/office/drawing/2014/main" id="{3B5327E0-B3E5-BBFB-C194-41D1B1F7432C}"/>
              </a:ext>
            </a:extLst>
          </p:cNvPr>
          <p:cNvSpPr>
            <a:spLocks noGrp="1"/>
          </p:cNvSpPr>
          <p:nvPr>
            <p:ph sz="half" idx="1"/>
          </p:nvPr>
        </p:nvSpPr>
        <p:spPr>
          <a:xfrm>
            <a:off x="838200" y="1825625"/>
            <a:ext cx="5181600" cy="4351338"/>
          </a:xfrm>
        </p:spPr>
        <p:txBody>
          <a:bodyPr>
            <a:normAutofit/>
          </a:bodyPr>
          <a:lstStyle/>
          <a:p>
            <a:r>
              <a:rPr lang="en-US" dirty="0"/>
              <a:t>Ideas</a:t>
            </a:r>
          </a:p>
          <a:p>
            <a:pPr lvl="1"/>
            <a:r>
              <a:rPr lang="en-US" sz="2800" dirty="0"/>
              <a:t>They look ant like!</a:t>
            </a:r>
          </a:p>
          <a:p>
            <a:pPr lvl="1"/>
            <a:r>
              <a:rPr lang="en-US" sz="2800" dirty="0"/>
              <a:t>What does that look like?</a:t>
            </a:r>
          </a:p>
          <a:p>
            <a:endParaRPr lang="en-US" dirty="0"/>
          </a:p>
          <a:p>
            <a:pPr marL="0" indent="0"/>
            <a:endParaRPr lang="en-US" dirty="0"/>
          </a:p>
        </p:txBody>
      </p:sp>
      <p:pic>
        <p:nvPicPr>
          <p:cNvPr id="6" name="Content Placeholder 5" descr="A drawing of a ant&#10;&#10;Description automatically generated">
            <a:extLst>
              <a:ext uri="{FF2B5EF4-FFF2-40B4-BE49-F238E27FC236}">
                <a16:creationId xmlns:a16="http://schemas.microsoft.com/office/drawing/2014/main" id="{0D662779-6116-A907-418F-C8100464A8E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5863" y="1825625"/>
            <a:ext cx="4654273" cy="4351338"/>
          </a:xfrm>
          <a:noFill/>
        </p:spPr>
      </p:pic>
    </p:spTree>
    <p:extLst>
      <p:ext uri="{BB962C8B-B14F-4D97-AF65-F5344CB8AC3E}">
        <p14:creationId xmlns:p14="http://schemas.microsoft.com/office/powerpoint/2010/main" val="20423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A303-9A4B-12DF-3AB8-646E70992F72}"/>
              </a:ext>
            </a:extLst>
          </p:cNvPr>
          <p:cNvSpPr>
            <a:spLocks noGrp="1"/>
          </p:cNvSpPr>
          <p:nvPr>
            <p:ph type="title"/>
          </p:nvPr>
        </p:nvSpPr>
        <p:spPr/>
        <p:txBody>
          <a:bodyPr/>
          <a:lstStyle/>
          <a:p>
            <a:r>
              <a:rPr lang="en-US" dirty="0"/>
              <a:t>Who’s who?</a:t>
            </a:r>
          </a:p>
        </p:txBody>
      </p:sp>
      <p:pic>
        <p:nvPicPr>
          <p:cNvPr id="5" name="Content Placeholder 4" descr="A black and white spider on a green surface&#10;&#10;Description automatically generated">
            <a:extLst>
              <a:ext uri="{FF2B5EF4-FFF2-40B4-BE49-F238E27FC236}">
                <a16:creationId xmlns:a16="http://schemas.microsoft.com/office/drawing/2014/main" id="{C363F128-B429-E372-75BC-9B1349A3DE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565" b="4724"/>
          <a:stretch/>
        </p:blipFill>
        <p:spPr>
          <a:xfrm>
            <a:off x="7829592" y="1823230"/>
            <a:ext cx="3893427" cy="2408072"/>
          </a:xfrm>
        </p:spPr>
      </p:pic>
      <p:sp>
        <p:nvSpPr>
          <p:cNvPr id="6" name="TextBox 5">
            <a:extLst>
              <a:ext uri="{FF2B5EF4-FFF2-40B4-BE49-F238E27FC236}">
                <a16:creationId xmlns:a16="http://schemas.microsoft.com/office/drawing/2014/main" id="{C7C1B2E9-7C3C-05BE-2370-7BB0C0AAC0C5}"/>
              </a:ext>
            </a:extLst>
          </p:cNvPr>
          <p:cNvSpPr txBox="1"/>
          <p:nvPr/>
        </p:nvSpPr>
        <p:spPr>
          <a:xfrm>
            <a:off x="9677484" y="4242188"/>
            <a:ext cx="3429000" cy="369332"/>
          </a:xfrm>
          <a:prstGeom prst="rect">
            <a:avLst/>
          </a:prstGeom>
          <a:noFill/>
        </p:spPr>
        <p:txBody>
          <a:bodyPr wrap="square" rtlCol="0">
            <a:spAutoFit/>
          </a:bodyPr>
          <a:lstStyle/>
          <a:p>
            <a:r>
              <a:rPr lang="en-US" b="0" i="1" dirty="0" err="1">
                <a:solidFill>
                  <a:srgbClr val="202122"/>
                </a:solidFill>
                <a:effectLst/>
                <a:latin typeface="Arial" panose="020B0604020202020204" pitchFamily="34" charset="0"/>
              </a:rPr>
              <a:t>Euspinolia</a:t>
            </a:r>
            <a:r>
              <a:rPr lang="en-US" b="0" i="1" dirty="0">
                <a:solidFill>
                  <a:srgbClr val="202122"/>
                </a:solidFill>
                <a:effectLst/>
                <a:latin typeface="Arial" panose="020B0604020202020204" pitchFamily="34" charset="0"/>
              </a:rPr>
              <a:t> </a:t>
            </a:r>
            <a:r>
              <a:rPr lang="en-US" b="0" i="1" dirty="0" err="1">
                <a:solidFill>
                  <a:srgbClr val="202122"/>
                </a:solidFill>
                <a:effectLst/>
                <a:latin typeface="Arial" panose="020B0604020202020204" pitchFamily="34" charset="0"/>
              </a:rPr>
              <a:t>militaris</a:t>
            </a:r>
            <a:endParaRPr lang="en-US" i="1" dirty="0"/>
          </a:p>
        </p:txBody>
      </p:sp>
      <p:pic>
        <p:nvPicPr>
          <p:cNvPr id="8" name="Picture 7" descr="A close-up of a black and red bug&#10;&#10;Description automatically generated">
            <a:extLst>
              <a:ext uri="{FF2B5EF4-FFF2-40B4-BE49-F238E27FC236}">
                <a16:creationId xmlns:a16="http://schemas.microsoft.com/office/drawing/2014/main" id="{39510803-E756-1C10-F6FF-5047C800F5FC}"/>
              </a:ext>
            </a:extLst>
          </p:cNvPr>
          <p:cNvPicPr>
            <a:picLocks noChangeAspect="1"/>
          </p:cNvPicPr>
          <p:nvPr/>
        </p:nvPicPr>
        <p:blipFill rotWithShape="1">
          <a:blip r:embed="rId3">
            <a:extLst>
              <a:ext uri="{28A0092B-C50C-407E-A947-70E740481C1C}">
                <a14:useLocalDpi xmlns:a14="http://schemas.microsoft.com/office/drawing/2010/main" val="0"/>
              </a:ext>
            </a:extLst>
          </a:blip>
          <a:srcRect b="24430"/>
          <a:stretch/>
        </p:blipFill>
        <p:spPr>
          <a:xfrm>
            <a:off x="342900" y="1790572"/>
            <a:ext cx="3505200" cy="2408073"/>
          </a:xfrm>
          <a:prstGeom prst="rect">
            <a:avLst/>
          </a:prstGeom>
        </p:spPr>
      </p:pic>
      <p:sp>
        <p:nvSpPr>
          <p:cNvPr id="11" name="TextBox 10">
            <a:extLst>
              <a:ext uri="{FF2B5EF4-FFF2-40B4-BE49-F238E27FC236}">
                <a16:creationId xmlns:a16="http://schemas.microsoft.com/office/drawing/2014/main" id="{7B31A6F6-5659-4C85-F00F-7B0105F544BA}"/>
              </a:ext>
            </a:extLst>
          </p:cNvPr>
          <p:cNvSpPr txBox="1"/>
          <p:nvPr/>
        </p:nvSpPr>
        <p:spPr>
          <a:xfrm>
            <a:off x="275993" y="4231302"/>
            <a:ext cx="3657600" cy="369332"/>
          </a:xfrm>
          <a:prstGeom prst="rect">
            <a:avLst/>
          </a:prstGeom>
          <a:noFill/>
        </p:spPr>
        <p:txBody>
          <a:bodyPr wrap="square" rtlCol="0">
            <a:spAutoFit/>
          </a:bodyPr>
          <a:lstStyle/>
          <a:p>
            <a:r>
              <a:rPr lang="en-US" b="0" i="1" dirty="0">
                <a:effectLst/>
                <a:latin typeface="Calibri" panose="020F0502020204030204" pitchFamily="34" charset="0"/>
                <a:cs typeface="Calibri" panose="020F0502020204030204" pitchFamily="34" charset="0"/>
              </a:rPr>
              <a:t>Dasymutilla occidentalis</a:t>
            </a:r>
            <a:endParaRPr lang="en-US" dirty="0">
              <a:latin typeface="Calibri" panose="020F0502020204030204" pitchFamily="34" charset="0"/>
              <a:cs typeface="Calibri" panose="020F0502020204030204" pitchFamily="34" charset="0"/>
            </a:endParaRPr>
          </a:p>
        </p:txBody>
      </p:sp>
      <p:pic>
        <p:nvPicPr>
          <p:cNvPr id="13" name="Picture 12" descr="A close-up of a yellow ant&#10;&#10;Description automatically generated">
            <a:extLst>
              <a:ext uri="{FF2B5EF4-FFF2-40B4-BE49-F238E27FC236}">
                <a16:creationId xmlns:a16="http://schemas.microsoft.com/office/drawing/2014/main" id="{8D8FA549-A071-69CB-7BCB-6B0D44BFEBFF}"/>
              </a:ext>
            </a:extLst>
          </p:cNvPr>
          <p:cNvPicPr>
            <a:picLocks noChangeAspect="1"/>
          </p:cNvPicPr>
          <p:nvPr/>
        </p:nvPicPr>
        <p:blipFill rotWithShape="1">
          <a:blip r:embed="rId4">
            <a:extLst>
              <a:ext uri="{28A0092B-C50C-407E-A947-70E740481C1C}">
                <a14:useLocalDpi xmlns:a14="http://schemas.microsoft.com/office/drawing/2010/main" val="0"/>
              </a:ext>
            </a:extLst>
          </a:blip>
          <a:srcRect l="2700" r="5404"/>
          <a:stretch/>
        </p:blipFill>
        <p:spPr>
          <a:xfrm>
            <a:off x="3848100" y="3752424"/>
            <a:ext cx="3981492" cy="2629612"/>
          </a:xfrm>
          <a:prstGeom prst="rect">
            <a:avLst/>
          </a:prstGeom>
        </p:spPr>
      </p:pic>
      <p:sp>
        <p:nvSpPr>
          <p:cNvPr id="14" name="TextBox 13">
            <a:extLst>
              <a:ext uri="{FF2B5EF4-FFF2-40B4-BE49-F238E27FC236}">
                <a16:creationId xmlns:a16="http://schemas.microsoft.com/office/drawing/2014/main" id="{3E8C2EEC-5A58-489E-B47A-70B579226FA9}"/>
              </a:ext>
            </a:extLst>
          </p:cNvPr>
          <p:cNvSpPr txBox="1"/>
          <p:nvPr/>
        </p:nvSpPr>
        <p:spPr>
          <a:xfrm>
            <a:off x="3848100" y="6366647"/>
            <a:ext cx="3429000" cy="369332"/>
          </a:xfrm>
          <a:prstGeom prst="rect">
            <a:avLst/>
          </a:prstGeom>
          <a:noFill/>
        </p:spPr>
        <p:txBody>
          <a:bodyPr wrap="square" rtlCol="0">
            <a:spAutoFit/>
          </a:bodyPr>
          <a:lstStyle/>
          <a:p>
            <a:r>
              <a:rPr lang="en-US" i="1" dirty="0">
                <a:solidFill>
                  <a:srgbClr val="202122"/>
                </a:solidFill>
                <a:latin typeface="Arial" panose="020B0604020202020204" pitchFamily="34" charset="0"/>
              </a:rPr>
              <a:t>Strumigenys </a:t>
            </a:r>
            <a:r>
              <a:rPr lang="en-US" i="1" dirty="0" err="1">
                <a:solidFill>
                  <a:srgbClr val="202122"/>
                </a:solidFill>
                <a:latin typeface="Arial" panose="020B0604020202020204" pitchFamily="34" charset="0"/>
              </a:rPr>
              <a:t>ayersthey</a:t>
            </a:r>
            <a:endParaRPr lang="en-US" i="1" dirty="0"/>
          </a:p>
        </p:txBody>
      </p:sp>
      <p:pic>
        <p:nvPicPr>
          <p:cNvPr id="16" name="Graphic 15" descr="Checkmark with solid fill">
            <a:extLst>
              <a:ext uri="{FF2B5EF4-FFF2-40B4-BE49-F238E27FC236}">
                <a16:creationId xmlns:a16="http://schemas.microsoft.com/office/drawing/2014/main" id="{7A5A9340-7574-FF94-C78A-6AACE9F12F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1153" y="4526876"/>
            <a:ext cx="2192385" cy="2192385"/>
          </a:xfrm>
          <a:prstGeom prst="rect">
            <a:avLst/>
          </a:prstGeom>
        </p:spPr>
      </p:pic>
      <p:sp>
        <p:nvSpPr>
          <p:cNvPr id="17" name="Multiplication Sign 16">
            <a:extLst>
              <a:ext uri="{FF2B5EF4-FFF2-40B4-BE49-F238E27FC236}">
                <a16:creationId xmlns:a16="http://schemas.microsoft.com/office/drawing/2014/main" id="{6B0BC6E3-8D9A-AAF5-DD25-3F5F7B4E7469}"/>
              </a:ext>
            </a:extLst>
          </p:cNvPr>
          <p:cNvSpPr/>
          <p:nvPr/>
        </p:nvSpPr>
        <p:spPr>
          <a:xfrm>
            <a:off x="838200" y="2074765"/>
            <a:ext cx="2209800" cy="21238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EA577AFF-AEFE-C225-5635-51F061722C5F}"/>
              </a:ext>
            </a:extLst>
          </p:cNvPr>
          <p:cNvSpPr/>
          <p:nvPr/>
        </p:nvSpPr>
        <p:spPr>
          <a:xfrm>
            <a:off x="8671405" y="1932668"/>
            <a:ext cx="2209800" cy="21238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5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6AEF-DB7C-9415-24A9-D92E42875679}"/>
              </a:ext>
            </a:extLst>
          </p:cNvPr>
          <p:cNvSpPr>
            <a:spLocks noGrp="1"/>
          </p:cNvSpPr>
          <p:nvPr>
            <p:ph type="title"/>
          </p:nvPr>
        </p:nvSpPr>
        <p:spPr/>
        <p:txBody>
          <a:bodyPr/>
          <a:lstStyle/>
          <a:p>
            <a:r>
              <a:rPr lang="es-ES" dirty="0" err="1"/>
              <a:t>How</a:t>
            </a:r>
            <a:r>
              <a:rPr lang="es-ES" dirty="0"/>
              <a:t> do </a:t>
            </a:r>
            <a:r>
              <a:rPr lang="es-ES" dirty="0" err="1"/>
              <a:t>we</a:t>
            </a:r>
            <a:r>
              <a:rPr lang="es-ES" dirty="0"/>
              <a:t> </a:t>
            </a:r>
            <a:r>
              <a:rPr lang="es-ES" dirty="0" err="1"/>
              <a:t>know</a:t>
            </a:r>
            <a:r>
              <a:rPr lang="es-ES" dirty="0"/>
              <a:t> </a:t>
            </a:r>
            <a:r>
              <a:rPr lang="es-ES" dirty="0" err="1"/>
              <a:t>it’s</a:t>
            </a:r>
            <a:r>
              <a:rPr lang="es-ES" dirty="0"/>
              <a:t> </a:t>
            </a:r>
            <a:r>
              <a:rPr lang="es-ES" dirty="0" err="1"/>
              <a:t>an</a:t>
            </a:r>
            <a:r>
              <a:rPr lang="es-ES" dirty="0"/>
              <a:t> </a:t>
            </a:r>
            <a:r>
              <a:rPr lang="es-ES" dirty="0" err="1"/>
              <a:t>ant</a:t>
            </a:r>
            <a:r>
              <a:rPr lang="en-US" dirty="0"/>
              <a:t>?</a:t>
            </a:r>
          </a:p>
        </p:txBody>
      </p:sp>
      <p:sp>
        <p:nvSpPr>
          <p:cNvPr id="3" name="Content Placeholder 2">
            <a:extLst>
              <a:ext uri="{FF2B5EF4-FFF2-40B4-BE49-F238E27FC236}">
                <a16:creationId xmlns:a16="http://schemas.microsoft.com/office/drawing/2014/main" id="{3B5327E0-B3E5-BBFB-C194-41D1B1F7432C}"/>
              </a:ext>
            </a:extLst>
          </p:cNvPr>
          <p:cNvSpPr>
            <a:spLocks noGrp="1"/>
          </p:cNvSpPr>
          <p:nvPr>
            <p:ph sz="half" idx="1"/>
          </p:nvPr>
        </p:nvSpPr>
        <p:spPr/>
        <p:txBody>
          <a:bodyPr>
            <a:normAutofit/>
          </a:bodyPr>
          <a:lstStyle/>
          <a:p>
            <a:r>
              <a:rPr lang="en-US" dirty="0">
                <a:solidFill>
                  <a:schemeClr val="bg2">
                    <a:lumMod val="50000"/>
                  </a:schemeClr>
                </a:solidFill>
              </a:rPr>
              <a:t>Ideas</a:t>
            </a:r>
          </a:p>
          <a:p>
            <a:pPr lvl="1"/>
            <a:r>
              <a:rPr lang="en-US" dirty="0">
                <a:solidFill>
                  <a:schemeClr val="bg2">
                    <a:lumMod val="50000"/>
                  </a:schemeClr>
                </a:solidFill>
              </a:rPr>
              <a:t>Head</a:t>
            </a:r>
          </a:p>
          <a:p>
            <a:pPr lvl="1"/>
            <a:r>
              <a:rPr lang="en-US" dirty="0" err="1">
                <a:solidFill>
                  <a:schemeClr val="bg2">
                    <a:lumMod val="50000"/>
                  </a:schemeClr>
                </a:solidFill>
              </a:rPr>
              <a:t>Alitrunk</a:t>
            </a:r>
            <a:endParaRPr lang="en-US" dirty="0">
              <a:solidFill>
                <a:schemeClr val="bg2">
                  <a:lumMod val="50000"/>
                </a:schemeClr>
              </a:solidFill>
            </a:endParaRPr>
          </a:p>
          <a:p>
            <a:pPr lvl="1"/>
            <a:r>
              <a:rPr lang="en-US" dirty="0">
                <a:solidFill>
                  <a:schemeClr val="bg2">
                    <a:lumMod val="50000"/>
                  </a:schemeClr>
                </a:solidFill>
              </a:rPr>
              <a:t>Petiole</a:t>
            </a:r>
          </a:p>
          <a:p>
            <a:pPr lvl="1"/>
            <a:r>
              <a:rPr lang="en-US" dirty="0" err="1">
                <a:solidFill>
                  <a:schemeClr val="bg2">
                    <a:lumMod val="50000"/>
                  </a:schemeClr>
                </a:solidFill>
              </a:rPr>
              <a:t>Gaster</a:t>
            </a:r>
            <a:endParaRPr lang="en-US" dirty="0">
              <a:solidFill>
                <a:schemeClr val="bg2">
                  <a:lumMod val="50000"/>
                </a:schemeClr>
              </a:solidFill>
            </a:endParaRPr>
          </a:p>
          <a:p>
            <a:r>
              <a:rPr lang="en-US" dirty="0"/>
              <a:t>Order?</a:t>
            </a:r>
          </a:p>
          <a:p>
            <a:pPr lvl="1"/>
            <a:r>
              <a:rPr lang="en-US" dirty="0"/>
              <a:t>  Hymenoptera</a:t>
            </a:r>
          </a:p>
          <a:p>
            <a:r>
              <a:rPr lang="en-US" dirty="0"/>
              <a:t>Family?</a:t>
            </a:r>
          </a:p>
          <a:p>
            <a:pPr lvl="1"/>
            <a:r>
              <a:rPr lang="en-US" dirty="0"/>
              <a:t>Formicidae</a:t>
            </a:r>
          </a:p>
        </p:txBody>
      </p:sp>
      <p:pic>
        <p:nvPicPr>
          <p:cNvPr id="2050" name="Picture 2" descr="Fig. 1">
            <a:extLst>
              <a:ext uri="{FF2B5EF4-FFF2-40B4-BE49-F238E27FC236}">
                <a16:creationId xmlns:a16="http://schemas.microsoft.com/office/drawing/2014/main" id="{3B4BDA0E-2FDB-1415-841A-31C0E846FA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6993" y="1528909"/>
            <a:ext cx="3105502" cy="49613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A405-7812-4829-1AB4-0FF651B62246}"/>
              </a:ext>
            </a:extLst>
          </p:cNvPr>
          <p:cNvSpPr txBox="1"/>
          <p:nvPr/>
        </p:nvSpPr>
        <p:spPr>
          <a:xfrm>
            <a:off x="6019800" y="6416211"/>
            <a:ext cx="5638800" cy="338554"/>
          </a:xfrm>
          <a:prstGeom prst="rect">
            <a:avLst/>
          </a:prstGeom>
          <a:noFill/>
        </p:spPr>
        <p:txBody>
          <a:bodyPr wrap="square" rtlCol="0">
            <a:spAutoFit/>
          </a:bodyPr>
          <a:lstStyle/>
          <a:p>
            <a:r>
              <a:rPr lang="en-US" sz="800" b="0" i="0" dirty="0" err="1">
                <a:solidFill>
                  <a:srgbClr val="222222"/>
                </a:solidFill>
                <a:effectLst/>
              </a:rPr>
              <a:t>Blaimer</a:t>
            </a:r>
            <a:r>
              <a:rPr lang="en-US" sz="800" b="0" i="0" dirty="0">
                <a:solidFill>
                  <a:srgbClr val="222222"/>
                </a:solidFill>
                <a:effectLst/>
              </a:rPr>
              <a:t>, B.B., Santos, B.F., </a:t>
            </a:r>
            <a:r>
              <a:rPr lang="en-US" sz="800" b="0" i="0" dirty="0" err="1">
                <a:solidFill>
                  <a:srgbClr val="222222"/>
                </a:solidFill>
                <a:effectLst/>
              </a:rPr>
              <a:t>Cruaud</a:t>
            </a:r>
            <a:r>
              <a:rPr lang="en-US" sz="800" b="0" i="0" dirty="0">
                <a:solidFill>
                  <a:srgbClr val="222222"/>
                </a:solidFill>
                <a:effectLst/>
              </a:rPr>
              <a:t>, A. </a:t>
            </a:r>
            <a:r>
              <a:rPr lang="en-US" sz="800" b="0" i="1" dirty="0">
                <a:solidFill>
                  <a:srgbClr val="222222"/>
                </a:solidFill>
                <a:effectLst/>
              </a:rPr>
              <a:t>et al.</a:t>
            </a:r>
            <a:r>
              <a:rPr lang="en-US" sz="800" b="0" i="0" dirty="0">
                <a:solidFill>
                  <a:srgbClr val="222222"/>
                </a:solidFill>
                <a:effectLst/>
              </a:rPr>
              <a:t> Key innovations and the diversification of Hymenoptera. </a:t>
            </a:r>
            <a:r>
              <a:rPr lang="en-US" sz="800" b="0" i="1" dirty="0">
                <a:solidFill>
                  <a:srgbClr val="222222"/>
                </a:solidFill>
                <a:effectLst/>
              </a:rPr>
              <a:t>Nat </a:t>
            </a:r>
            <a:r>
              <a:rPr lang="en-US" sz="800" b="0" i="1" dirty="0" err="1">
                <a:solidFill>
                  <a:srgbClr val="222222"/>
                </a:solidFill>
                <a:effectLst/>
              </a:rPr>
              <a:t>Commun</a:t>
            </a:r>
            <a:r>
              <a:rPr lang="en-US" sz="800" b="0" i="0" dirty="0">
                <a:solidFill>
                  <a:srgbClr val="222222"/>
                </a:solidFill>
                <a:effectLst/>
              </a:rPr>
              <a:t> </a:t>
            </a:r>
            <a:r>
              <a:rPr lang="en-US" sz="800" b="1" i="0" dirty="0">
                <a:solidFill>
                  <a:srgbClr val="222222"/>
                </a:solidFill>
                <a:effectLst/>
              </a:rPr>
              <a:t>14</a:t>
            </a:r>
            <a:r>
              <a:rPr lang="en-US" sz="800" b="0" i="0" dirty="0">
                <a:solidFill>
                  <a:srgbClr val="222222"/>
                </a:solidFill>
                <a:effectLst/>
              </a:rPr>
              <a:t>, 1212 (2023). https://doi.org/10.1038/s41467-023-36868-4</a:t>
            </a:r>
            <a:endParaRPr lang="en-US" sz="800" dirty="0"/>
          </a:p>
        </p:txBody>
      </p:sp>
      <p:pic>
        <p:nvPicPr>
          <p:cNvPr id="6" name="Graphic 5" descr="Sunglasses face outline with solid fill">
            <a:extLst>
              <a:ext uri="{FF2B5EF4-FFF2-40B4-BE49-F238E27FC236}">
                <a16:creationId xmlns:a16="http://schemas.microsoft.com/office/drawing/2014/main" id="{F823CDB1-1AB2-61E5-73EB-E9B962AC4C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969" y="4114800"/>
            <a:ext cx="914400" cy="914400"/>
          </a:xfrm>
          <a:prstGeom prst="rect">
            <a:avLst/>
          </a:prstGeom>
        </p:spPr>
      </p:pic>
      <p:pic>
        <p:nvPicPr>
          <p:cNvPr id="7" name="Graphic 6" descr="Sunglasses face outline with solid fill">
            <a:extLst>
              <a:ext uri="{FF2B5EF4-FFF2-40B4-BE49-F238E27FC236}">
                <a16:creationId xmlns:a16="http://schemas.microsoft.com/office/drawing/2014/main" id="{5BF8A491-33C1-907F-3CFB-37015343FB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8940" y="5262563"/>
            <a:ext cx="914400" cy="914400"/>
          </a:xfrm>
          <a:prstGeom prst="rect">
            <a:avLst/>
          </a:prstGeom>
        </p:spPr>
      </p:pic>
    </p:spTree>
    <p:extLst>
      <p:ext uri="{BB962C8B-B14F-4D97-AF65-F5344CB8AC3E}">
        <p14:creationId xmlns:p14="http://schemas.microsoft.com/office/powerpoint/2010/main" val="306689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C146-8698-02DB-D260-E34BEA209A7D}"/>
              </a:ext>
            </a:extLst>
          </p:cNvPr>
          <p:cNvSpPr>
            <a:spLocks noGrp="1"/>
          </p:cNvSpPr>
          <p:nvPr>
            <p:ph type="title"/>
          </p:nvPr>
        </p:nvSpPr>
        <p:spPr>
          <a:xfrm>
            <a:off x="838200" y="365125"/>
            <a:ext cx="10515600" cy="1325563"/>
          </a:xfrm>
        </p:spPr>
        <p:txBody>
          <a:bodyPr anchor="ctr">
            <a:normAutofit/>
          </a:bodyPr>
          <a:lstStyle/>
          <a:p>
            <a:r>
              <a:rPr lang="en-US" dirty="0"/>
              <a:t>Eusociality: roomies forever</a:t>
            </a:r>
          </a:p>
        </p:txBody>
      </p:sp>
      <p:pic>
        <p:nvPicPr>
          <p:cNvPr id="14" name="Content Placeholder 13" descr="A group of ants on a white surface&#10;&#10;Description automatically generated">
            <a:extLst>
              <a:ext uri="{FF2B5EF4-FFF2-40B4-BE49-F238E27FC236}">
                <a16:creationId xmlns:a16="http://schemas.microsoft.com/office/drawing/2014/main" id="{D8F73253-25EB-F09E-F78B-72D17CD6040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74094"/>
            <a:ext cx="5181600" cy="3454400"/>
          </a:xfrm>
        </p:spPr>
      </p:pic>
      <p:pic>
        <p:nvPicPr>
          <p:cNvPr id="6" name="Content Placeholder 5" descr="Several ants in different poses&#10;&#10;Description automatically generated">
            <a:extLst>
              <a:ext uri="{FF2B5EF4-FFF2-40B4-BE49-F238E27FC236}">
                <a16:creationId xmlns:a16="http://schemas.microsoft.com/office/drawing/2014/main" id="{EB4AD8C6-EAA2-79EA-44D8-1C100ED2FE8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274094"/>
            <a:ext cx="5181600" cy="3454400"/>
          </a:xfrm>
          <a:noFill/>
        </p:spPr>
      </p:pic>
      <p:sp>
        <p:nvSpPr>
          <p:cNvPr id="7" name="TextBox 6">
            <a:extLst>
              <a:ext uri="{FF2B5EF4-FFF2-40B4-BE49-F238E27FC236}">
                <a16:creationId xmlns:a16="http://schemas.microsoft.com/office/drawing/2014/main" id="{538F3DA3-51E2-E572-25F5-FC0D82AA8776}"/>
              </a:ext>
            </a:extLst>
          </p:cNvPr>
          <p:cNvSpPr txBox="1"/>
          <p:nvPr/>
        </p:nvSpPr>
        <p:spPr>
          <a:xfrm>
            <a:off x="6191036" y="6813322"/>
            <a:ext cx="3886200" cy="215444"/>
          </a:xfrm>
          <a:prstGeom prst="rect">
            <a:avLst/>
          </a:prstGeom>
          <a:noFill/>
        </p:spPr>
        <p:txBody>
          <a:bodyPr wrap="square" rtlCol="0">
            <a:spAutoFit/>
          </a:bodyPr>
          <a:lstStyle/>
          <a:p>
            <a:r>
              <a:rPr lang="en-US" sz="800" dirty="0"/>
              <a:t>https://commons.wikimedia.org/wiki/File:Atta.cephalotes.gamut.selection.jpg</a:t>
            </a:r>
          </a:p>
        </p:txBody>
      </p:sp>
      <p:sp>
        <p:nvSpPr>
          <p:cNvPr id="15" name="TextBox 14">
            <a:extLst>
              <a:ext uri="{FF2B5EF4-FFF2-40B4-BE49-F238E27FC236}">
                <a16:creationId xmlns:a16="http://schemas.microsoft.com/office/drawing/2014/main" id="{1254477A-B673-EFD3-F681-B3D9B4B541CB}"/>
              </a:ext>
            </a:extLst>
          </p:cNvPr>
          <p:cNvSpPr txBox="1"/>
          <p:nvPr/>
        </p:nvSpPr>
        <p:spPr>
          <a:xfrm>
            <a:off x="838200" y="5728494"/>
            <a:ext cx="3886200" cy="215444"/>
          </a:xfrm>
          <a:prstGeom prst="rect">
            <a:avLst/>
          </a:prstGeom>
          <a:noFill/>
        </p:spPr>
        <p:txBody>
          <a:bodyPr wrap="square" rtlCol="0">
            <a:spAutoFit/>
          </a:bodyPr>
          <a:lstStyle/>
          <a:p>
            <a:r>
              <a:rPr lang="en-US" sz="800" dirty="0"/>
              <a:t>Alexander Wild (public domain). </a:t>
            </a:r>
            <a:r>
              <a:rPr lang="en-US" sz="800" i="1" dirty="0" err="1"/>
              <a:t>Pheidole</a:t>
            </a:r>
            <a:r>
              <a:rPr lang="en-US" sz="800" i="1" dirty="0"/>
              <a:t> californica</a:t>
            </a:r>
          </a:p>
        </p:txBody>
      </p:sp>
    </p:spTree>
    <p:extLst>
      <p:ext uri="{BB962C8B-B14F-4D97-AF65-F5344CB8AC3E}">
        <p14:creationId xmlns:p14="http://schemas.microsoft.com/office/powerpoint/2010/main" val="2758978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the world&#10;&#10;Description automatically generated">
            <a:extLst>
              <a:ext uri="{FF2B5EF4-FFF2-40B4-BE49-F238E27FC236}">
                <a16:creationId xmlns:a16="http://schemas.microsoft.com/office/drawing/2014/main" id="{6DE621EC-1DBB-32A8-9B0C-BFB643D0C7AA}"/>
              </a:ext>
            </a:extLst>
          </p:cNvPr>
          <p:cNvPicPr>
            <a:picLocks noChangeAspect="1"/>
          </p:cNvPicPr>
          <p:nvPr/>
        </p:nvPicPr>
        <p:blipFill>
          <a:blip r:embed="rId2"/>
          <a:stretch>
            <a:fillRect/>
          </a:stretch>
        </p:blipFill>
        <p:spPr>
          <a:xfrm>
            <a:off x="206144" y="685800"/>
            <a:ext cx="11779711" cy="6096000"/>
          </a:xfrm>
          <a:prstGeom prst="rect">
            <a:avLst/>
          </a:prstGeom>
          <a:noFill/>
        </p:spPr>
      </p:pic>
      <p:sp>
        <p:nvSpPr>
          <p:cNvPr id="2" name="Title 1">
            <a:extLst>
              <a:ext uri="{FF2B5EF4-FFF2-40B4-BE49-F238E27FC236}">
                <a16:creationId xmlns:a16="http://schemas.microsoft.com/office/drawing/2014/main" id="{0086F743-C874-1007-8774-9B691E68D4EA}"/>
              </a:ext>
            </a:extLst>
          </p:cNvPr>
          <p:cNvSpPr>
            <a:spLocks noGrp="1"/>
          </p:cNvSpPr>
          <p:nvPr>
            <p:ph type="title"/>
          </p:nvPr>
        </p:nvSpPr>
        <p:spPr>
          <a:xfrm>
            <a:off x="457200" y="-152400"/>
            <a:ext cx="10515600" cy="1325563"/>
          </a:xfrm>
        </p:spPr>
        <p:txBody>
          <a:bodyPr anchor="ctr">
            <a:normAutofit/>
          </a:bodyPr>
          <a:lstStyle/>
          <a:p>
            <a:r>
              <a:rPr lang="en-US" dirty="0"/>
              <a:t>Ant distribution</a:t>
            </a:r>
          </a:p>
        </p:txBody>
      </p:sp>
    </p:spTree>
    <p:extLst>
      <p:ext uri="{BB962C8B-B14F-4D97-AF65-F5344CB8AC3E}">
        <p14:creationId xmlns:p14="http://schemas.microsoft.com/office/powerpoint/2010/main" val="2058990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A75F-32FA-DE86-F354-D790DA4A44E2}"/>
              </a:ext>
            </a:extLst>
          </p:cNvPr>
          <p:cNvSpPr>
            <a:spLocks noGrp="1"/>
          </p:cNvSpPr>
          <p:nvPr>
            <p:ph type="title"/>
          </p:nvPr>
        </p:nvSpPr>
        <p:spPr/>
        <p:txBody>
          <a:bodyPr/>
          <a:lstStyle/>
          <a:p>
            <a:r>
              <a:rPr lang="en-US" dirty="0"/>
              <a:t>Ants in Ecuador</a:t>
            </a:r>
          </a:p>
        </p:txBody>
      </p:sp>
      <p:pic>
        <p:nvPicPr>
          <p:cNvPr id="6" name="Content Placeholder 5">
            <a:extLst>
              <a:ext uri="{FF2B5EF4-FFF2-40B4-BE49-F238E27FC236}">
                <a16:creationId xmlns:a16="http://schemas.microsoft.com/office/drawing/2014/main" id="{B481E634-652E-629F-58E8-D21D0E5865A5}"/>
              </a:ext>
            </a:extLst>
          </p:cNvPr>
          <p:cNvPicPr>
            <a:picLocks noGrp="1" noChangeAspect="1"/>
          </p:cNvPicPr>
          <p:nvPr>
            <p:ph sz="half" idx="1"/>
          </p:nvPr>
        </p:nvPicPr>
        <p:blipFill>
          <a:blip r:embed="rId2"/>
          <a:stretch>
            <a:fillRect/>
          </a:stretch>
        </p:blipFill>
        <p:spPr>
          <a:xfrm>
            <a:off x="2105025" y="1962944"/>
            <a:ext cx="2647950" cy="4076700"/>
          </a:xfrm>
        </p:spPr>
      </p:pic>
      <p:sp>
        <p:nvSpPr>
          <p:cNvPr id="4" name="Content Placeholder 3">
            <a:extLst>
              <a:ext uri="{FF2B5EF4-FFF2-40B4-BE49-F238E27FC236}">
                <a16:creationId xmlns:a16="http://schemas.microsoft.com/office/drawing/2014/main" id="{0132FC3B-7B66-4F65-9F49-B6602FB1C8D3}"/>
              </a:ext>
            </a:extLst>
          </p:cNvPr>
          <p:cNvSpPr>
            <a:spLocks noGrp="1"/>
          </p:cNvSpPr>
          <p:nvPr>
            <p:ph sz="half" idx="2"/>
          </p:nvPr>
        </p:nvSpPr>
        <p:spPr/>
        <p:txBody>
          <a:bodyPr/>
          <a:lstStyle/>
          <a:p>
            <a:endParaRPr lang="en-US"/>
          </a:p>
        </p:txBody>
      </p:sp>
      <p:pic>
        <p:nvPicPr>
          <p:cNvPr id="8" name="Picture 7">
            <a:extLst>
              <a:ext uri="{FF2B5EF4-FFF2-40B4-BE49-F238E27FC236}">
                <a16:creationId xmlns:a16="http://schemas.microsoft.com/office/drawing/2014/main" id="{59F75FF7-6C74-6AA7-EA6F-99303C1B80F6}"/>
              </a:ext>
            </a:extLst>
          </p:cNvPr>
          <p:cNvPicPr>
            <a:picLocks noChangeAspect="1"/>
          </p:cNvPicPr>
          <p:nvPr/>
        </p:nvPicPr>
        <p:blipFill rotWithShape="1">
          <a:blip r:embed="rId3"/>
          <a:srcRect l="10417" r="14095"/>
          <a:stretch/>
        </p:blipFill>
        <p:spPr>
          <a:xfrm>
            <a:off x="6172200" y="1825625"/>
            <a:ext cx="5181600" cy="3404896"/>
          </a:xfrm>
          <a:prstGeom prst="rect">
            <a:avLst/>
          </a:prstGeom>
        </p:spPr>
      </p:pic>
    </p:spTree>
    <p:extLst>
      <p:ext uri="{BB962C8B-B14F-4D97-AF65-F5344CB8AC3E}">
        <p14:creationId xmlns:p14="http://schemas.microsoft.com/office/powerpoint/2010/main" val="259971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F101375-E3F5-F0D3-EBD7-93544D92ED3A}"/>
              </a:ext>
            </a:extLst>
          </p:cNvPr>
          <p:cNvPicPr>
            <a:picLocks noGrp="1" noChangeAspect="1"/>
          </p:cNvPicPr>
          <p:nvPr>
            <p:ph sz="quarter" idx="4"/>
          </p:nvPr>
        </p:nvPicPr>
        <p:blipFill>
          <a:blip r:embed="rId3"/>
          <a:stretch>
            <a:fillRect/>
          </a:stretch>
        </p:blipFill>
        <p:spPr>
          <a:xfrm>
            <a:off x="4343400" y="1120795"/>
            <a:ext cx="8128372" cy="1954173"/>
          </a:xfrm>
        </p:spPr>
      </p:pic>
      <p:sp>
        <p:nvSpPr>
          <p:cNvPr id="2" name="Title 1">
            <a:extLst>
              <a:ext uri="{FF2B5EF4-FFF2-40B4-BE49-F238E27FC236}">
                <a16:creationId xmlns:a16="http://schemas.microsoft.com/office/drawing/2014/main" id="{83A996D7-CA23-81E1-5FD3-BDAFBCAEB2D3}"/>
              </a:ext>
            </a:extLst>
          </p:cNvPr>
          <p:cNvSpPr>
            <a:spLocks noGrp="1"/>
          </p:cNvSpPr>
          <p:nvPr>
            <p:ph type="title"/>
          </p:nvPr>
        </p:nvSpPr>
        <p:spPr/>
        <p:txBody>
          <a:bodyPr/>
          <a:lstStyle/>
          <a:p>
            <a:r>
              <a:rPr lang="en-US" dirty="0"/>
              <a:t>Ants in Ecuador</a:t>
            </a:r>
          </a:p>
        </p:txBody>
      </p:sp>
      <p:sp>
        <p:nvSpPr>
          <p:cNvPr id="5" name="Text Placeholder 4">
            <a:extLst>
              <a:ext uri="{FF2B5EF4-FFF2-40B4-BE49-F238E27FC236}">
                <a16:creationId xmlns:a16="http://schemas.microsoft.com/office/drawing/2014/main" id="{F3FE8BC5-195A-6A5F-4D0D-24D8E2163D7E}"/>
              </a:ext>
            </a:extLst>
          </p:cNvPr>
          <p:cNvSpPr>
            <a:spLocks noGrp="1"/>
          </p:cNvSpPr>
          <p:nvPr>
            <p:ph type="body" idx="1"/>
          </p:nvPr>
        </p:nvSpPr>
        <p:spPr/>
        <p:txBody>
          <a:bodyPr/>
          <a:lstStyle/>
          <a:p>
            <a:r>
              <a:rPr lang="en-US" dirty="0"/>
              <a:t>Many species to discover </a:t>
            </a:r>
          </a:p>
        </p:txBody>
      </p:sp>
      <p:pic>
        <p:nvPicPr>
          <p:cNvPr id="12" name="Content Placeholder 11" descr="A close-up of a yellow ant&#10;&#10;Description automatically generated">
            <a:extLst>
              <a:ext uri="{FF2B5EF4-FFF2-40B4-BE49-F238E27FC236}">
                <a16:creationId xmlns:a16="http://schemas.microsoft.com/office/drawing/2014/main" id="{EFB25B54-6AA2-C169-7903-728E363D278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828692" y="3362426"/>
            <a:ext cx="5157787" cy="3130449"/>
          </a:xfrm>
        </p:spPr>
      </p:pic>
      <p:sp>
        <p:nvSpPr>
          <p:cNvPr id="7" name="Text Placeholder 6">
            <a:extLst>
              <a:ext uri="{FF2B5EF4-FFF2-40B4-BE49-F238E27FC236}">
                <a16:creationId xmlns:a16="http://schemas.microsoft.com/office/drawing/2014/main" id="{B8D3714F-7B9E-62D7-1CEA-293BA28D60CF}"/>
              </a:ext>
            </a:extLst>
          </p:cNvPr>
          <p:cNvSpPr>
            <a:spLocks noGrp="1"/>
          </p:cNvSpPr>
          <p:nvPr>
            <p:ph type="body" sz="quarter" idx="3"/>
          </p:nvPr>
        </p:nvSpPr>
        <p:spPr/>
        <p:txBody>
          <a:bodyPr/>
          <a:lstStyle/>
          <a:p>
            <a:endParaRPr lang="en-US"/>
          </a:p>
        </p:txBody>
      </p:sp>
      <p:pic>
        <p:nvPicPr>
          <p:cNvPr id="14" name="Picture 13">
            <a:extLst>
              <a:ext uri="{FF2B5EF4-FFF2-40B4-BE49-F238E27FC236}">
                <a16:creationId xmlns:a16="http://schemas.microsoft.com/office/drawing/2014/main" id="{C3AB3F2B-2B78-F8B9-60B4-5D312F767813}"/>
              </a:ext>
            </a:extLst>
          </p:cNvPr>
          <p:cNvPicPr>
            <a:picLocks noChangeAspect="1"/>
          </p:cNvPicPr>
          <p:nvPr/>
        </p:nvPicPr>
        <p:blipFill rotWithShape="1">
          <a:blip r:embed="rId5"/>
          <a:srcRect b="2844"/>
          <a:stretch/>
        </p:blipFill>
        <p:spPr>
          <a:xfrm>
            <a:off x="839788" y="3362426"/>
            <a:ext cx="4988904" cy="3145549"/>
          </a:xfrm>
          <a:prstGeom prst="rect">
            <a:avLst/>
          </a:prstGeom>
        </p:spPr>
      </p:pic>
      <p:cxnSp>
        <p:nvCxnSpPr>
          <p:cNvPr id="16" name="Straight Arrow Connector 15">
            <a:extLst>
              <a:ext uri="{FF2B5EF4-FFF2-40B4-BE49-F238E27FC236}">
                <a16:creationId xmlns:a16="http://schemas.microsoft.com/office/drawing/2014/main" id="{D7F56899-8081-D660-F132-350AFE5057D4}"/>
              </a:ext>
            </a:extLst>
          </p:cNvPr>
          <p:cNvCxnSpPr/>
          <p:nvPr/>
        </p:nvCxnSpPr>
        <p:spPr>
          <a:xfrm flipH="1" flipV="1">
            <a:off x="3505200" y="3821113"/>
            <a:ext cx="2819400" cy="5698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62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0D4C-EB7C-9ED4-5881-79ECE6C08DDE}"/>
              </a:ext>
            </a:extLst>
          </p:cNvPr>
          <p:cNvSpPr>
            <a:spLocks noGrp="1"/>
          </p:cNvSpPr>
          <p:nvPr>
            <p:ph type="title"/>
          </p:nvPr>
        </p:nvSpPr>
        <p:spPr/>
        <p:txBody>
          <a:bodyPr/>
          <a:lstStyle/>
          <a:p>
            <a:r>
              <a:rPr lang="en-US" dirty="0"/>
              <a:t>Ants ins Ecuador</a:t>
            </a:r>
          </a:p>
        </p:txBody>
      </p:sp>
      <p:sp>
        <p:nvSpPr>
          <p:cNvPr id="3" name="Text Placeholder 2">
            <a:extLst>
              <a:ext uri="{FF2B5EF4-FFF2-40B4-BE49-F238E27FC236}">
                <a16:creationId xmlns:a16="http://schemas.microsoft.com/office/drawing/2014/main" id="{E630FCEA-D0E3-7720-0734-AD11BFB003DB}"/>
              </a:ext>
            </a:extLst>
          </p:cNvPr>
          <p:cNvSpPr>
            <a:spLocks noGrp="1"/>
          </p:cNvSpPr>
          <p:nvPr>
            <p:ph type="body" idx="1"/>
          </p:nvPr>
        </p:nvSpPr>
        <p:spPr/>
        <p:txBody>
          <a:bodyPr/>
          <a:lstStyle/>
          <a:p>
            <a:r>
              <a:rPr lang="en-US" i="1" dirty="0" err="1"/>
              <a:t>Paraponera</a:t>
            </a:r>
            <a:r>
              <a:rPr lang="en-US" i="1" dirty="0"/>
              <a:t> </a:t>
            </a:r>
            <a:r>
              <a:rPr lang="en-US" i="1" dirty="0" err="1"/>
              <a:t>clavata</a:t>
            </a:r>
            <a:r>
              <a:rPr lang="en-US" i="1" dirty="0"/>
              <a:t> </a:t>
            </a:r>
            <a:r>
              <a:rPr lang="en-US" b="0" dirty="0"/>
              <a:t>(bullet ant)</a:t>
            </a:r>
          </a:p>
        </p:txBody>
      </p:sp>
      <p:pic>
        <p:nvPicPr>
          <p:cNvPr id="8" name="Content Placeholder 7" descr="A close-up of a ant&#10;&#10;Description automatically generated">
            <a:extLst>
              <a:ext uri="{FF2B5EF4-FFF2-40B4-BE49-F238E27FC236}">
                <a16:creationId xmlns:a16="http://schemas.microsoft.com/office/drawing/2014/main" id="{66AF4589-7910-5522-EB25-D0369706F9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1" y="2568162"/>
            <a:ext cx="5088819" cy="3506514"/>
          </a:xfrm>
        </p:spPr>
      </p:pic>
      <p:sp>
        <p:nvSpPr>
          <p:cNvPr id="5" name="Text Placeholder 4">
            <a:extLst>
              <a:ext uri="{FF2B5EF4-FFF2-40B4-BE49-F238E27FC236}">
                <a16:creationId xmlns:a16="http://schemas.microsoft.com/office/drawing/2014/main" id="{2EA52150-F8F3-7C5E-70E6-14DB7F5D23DD}"/>
              </a:ext>
            </a:extLst>
          </p:cNvPr>
          <p:cNvSpPr>
            <a:spLocks noGrp="1"/>
          </p:cNvSpPr>
          <p:nvPr>
            <p:ph type="body" sz="quarter" idx="3"/>
          </p:nvPr>
        </p:nvSpPr>
        <p:spPr/>
        <p:txBody>
          <a:bodyPr/>
          <a:lstStyle/>
          <a:p>
            <a:r>
              <a:rPr lang="en-US" i="1" dirty="0"/>
              <a:t>Azteca spp. </a:t>
            </a:r>
            <a:r>
              <a:rPr lang="en-US" b="0" dirty="0"/>
              <a:t>(cecropia ant)</a:t>
            </a:r>
          </a:p>
        </p:txBody>
      </p:sp>
      <p:pic>
        <p:nvPicPr>
          <p:cNvPr id="9" name="Picture 2">
            <a:extLst>
              <a:ext uri="{FF2B5EF4-FFF2-40B4-BE49-F238E27FC236}">
                <a16:creationId xmlns:a16="http://schemas.microsoft.com/office/drawing/2014/main" id="{2913AD8A-2E56-1F0F-5076-9757C2551069}"/>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094332" y="2568163"/>
            <a:ext cx="5261056" cy="35065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A960B34-BF8D-045F-8233-5C87B9B6946A}"/>
              </a:ext>
            </a:extLst>
          </p:cNvPr>
          <p:cNvSpPr txBox="1"/>
          <p:nvPr/>
        </p:nvSpPr>
        <p:spPr>
          <a:xfrm>
            <a:off x="5997575" y="6106453"/>
            <a:ext cx="4934831" cy="246221"/>
          </a:xfrm>
          <a:prstGeom prst="rect">
            <a:avLst/>
          </a:prstGeom>
          <a:noFill/>
        </p:spPr>
        <p:txBody>
          <a:bodyPr wrap="square" rtlCol="0">
            <a:spAutoFit/>
          </a:bodyPr>
          <a:lstStyle/>
          <a:p>
            <a:r>
              <a:rPr lang="en-US" sz="1000" b="0" i="0" dirty="0">
                <a:solidFill>
                  <a:srgbClr val="222222"/>
                </a:solidFill>
                <a:effectLst/>
                <a:hlinkClick r:id="rId4"/>
              </a:rPr>
              <a:t>http://www.inaturalist.org/observations/48272196</a:t>
            </a:r>
            <a:endParaRPr lang="en-US" sz="1000" dirty="0"/>
          </a:p>
        </p:txBody>
      </p:sp>
    </p:spTree>
    <p:extLst>
      <p:ext uri="{BB962C8B-B14F-4D97-AF65-F5344CB8AC3E}">
        <p14:creationId xmlns:p14="http://schemas.microsoft.com/office/powerpoint/2010/main" val="164960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0D4C-EB7C-9ED4-5881-79ECE6C08DDE}"/>
              </a:ext>
            </a:extLst>
          </p:cNvPr>
          <p:cNvSpPr>
            <a:spLocks noGrp="1"/>
          </p:cNvSpPr>
          <p:nvPr>
            <p:ph type="title"/>
          </p:nvPr>
        </p:nvSpPr>
        <p:spPr/>
        <p:txBody>
          <a:bodyPr/>
          <a:lstStyle/>
          <a:p>
            <a:r>
              <a:rPr lang="en-US" dirty="0"/>
              <a:t>Ants ins Ecuador</a:t>
            </a:r>
          </a:p>
        </p:txBody>
      </p:sp>
      <p:sp>
        <p:nvSpPr>
          <p:cNvPr id="3" name="Text Placeholder 2">
            <a:extLst>
              <a:ext uri="{FF2B5EF4-FFF2-40B4-BE49-F238E27FC236}">
                <a16:creationId xmlns:a16="http://schemas.microsoft.com/office/drawing/2014/main" id="{E630FCEA-D0E3-7720-0734-AD11BFB003DB}"/>
              </a:ext>
            </a:extLst>
          </p:cNvPr>
          <p:cNvSpPr>
            <a:spLocks noGrp="1"/>
          </p:cNvSpPr>
          <p:nvPr>
            <p:ph type="body" idx="1"/>
          </p:nvPr>
        </p:nvSpPr>
        <p:spPr/>
        <p:txBody>
          <a:bodyPr/>
          <a:lstStyle/>
          <a:p>
            <a:r>
              <a:rPr lang="en-US" i="1" dirty="0" err="1"/>
              <a:t>Paraponera</a:t>
            </a:r>
            <a:r>
              <a:rPr lang="en-US" i="1" dirty="0"/>
              <a:t> </a:t>
            </a:r>
            <a:r>
              <a:rPr lang="en-US" i="1" dirty="0" err="1"/>
              <a:t>clavata</a:t>
            </a:r>
            <a:endParaRPr lang="en-US" i="1" dirty="0"/>
          </a:p>
        </p:txBody>
      </p:sp>
      <p:sp>
        <p:nvSpPr>
          <p:cNvPr id="5" name="Text Placeholder 4">
            <a:extLst>
              <a:ext uri="{FF2B5EF4-FFF2-40B4-BE49-F238E27FC236}">
                <a16:creationId xmlns:a16="http://schemas.microsoft.com/office/drawing/2014/main" id="{2EA52150-F8F3-7C5E-70E6-14DB7F5D23DD}"/>
              </a:ext>
            </a:extLst>
          </p:cNvPr>
          <p:cNvSpPr>
            <a:spLocks noGrp="1"/>
          </p:cNvSpPr>
          <p:nvPr>
            <p:ph type="body" sz="quarter" idx="3"/>
          </p:nvPr>
        </p:nvSpPr>
        <p:spPr/>
        <p:txBody>
          <a:bodyPr/>
          <a:lstStyle/>
          <a:p>
            <a:r>
              <a:rPr lang="en-US" i="1" dirty="0"/>
              <a:t>Azteca spp.</a:t>
            </a:r>
          </a:p>
        </p:txBody>
      </p:sp>
      <p:pic>
        <p:nvPicPr>
          <p:cNvPr id="9" name="Picture 2">
            <a:extLst>
              <a:ext uri="{FF2B5EF4-FFF2-40B4-BE49-F238E27FC236}">
                <a16:creationId xmlns:a16="http://schemas.microsoft.com/office/drawing/2014/main" id="{2913AD8A-2E56-1F0F-5076-9757C2551069}"/>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94332" y="2568163"/>
            <a:ext cx="5261056" cy="35065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A960B34-BF8D-045F-8233-5C87B9B6946A}"/>
              </a:ext>
            </a:extLst>
          </p:cNvPr>
          <p:cNvSpPr txBox="1"/>
          <p:nvPr/>
        </p:nvSpPr>
        <p:spPr>
          <a:xfrm>
            <a:off x="5997575" y="6106453"/>
            <a:ext cx="4934831" cy="246221"/>
          </a:xfrm>
          <a:prstGeom prst="rect">
            <a:avLst/>
          </a:prstGeom>
          <a:noFill/>
        </p:spPr>
        <p:txBody>
          <a:bodyPr wrap="square" rtlCol="0">
            <a:spAutoFit/>
          </a:bodyPr>
          <a:lstStyle/>
          <a:p>
            <a:r>
              <a:rPr lang="en-US" sz="1000" b="0" i="0" dirty="0">
                <a:solidFill>
                  <a:srgbClr val="222222"/>
                </a:solidFill>
                <a:effectLst/>
                <a:hlinkClick r:id="rId3"/>
              </a:rPr>
              <a:t>http://www.inaturalist.org/observations/48272196</a:t>
            </a:r>
            <a:endParaRPr lang="en-US" sz="1000" dirty="0"/>
          </a:p>
        </p:txBody>
      </p:sp>
      <p:pic>
        <p:nvPicPr>
          <p:cNvPr id="12" name="Content Placeholder 11" descr="A close up of a bug on a green stem&#10;&#10;Description automatically generated">
            <a:extLst>
              <a:ext uri="{FF2B5EF4-FFF2-40B4-BE49-F238E27FC236}">
                <a16:creationId xmlns:a16="http://schemas.microsoft.com/office/drawing/2014/main" id="{0943DE1A-2C85-DB1B-E4D8-02A55E2C715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2626763"/>
            <a:ext cx="5157787" cy="3441211"/>
          </a:xfrm>
          <a:prstGeom prst="rect">
            <a:avLst/>
          </a:prstGeom>
        </p:spPr>
      </p:pic>
      <p:sp>
        <p:nvSpPr>
          <p:cNvPr id="13" name="TextBox 12">
            <a:extLst>
              <a:ext uri="{FF2B5EF4-FFF2-40B4-BE49-F238E27FC236}">
                <a16:creationId xmlns:a16="http://schemas.microsoft.com/office/drawing/2014/main" id="{D465803D-BCC1-9056-6C51-F13C5D993A57}"/>
              </a:ext>
            </a:extLst>
          </p:cNvPr>
          <p:cNvSpPr txBox="1"/>
          <p:nvPr/>
        </p:nvSpPr>
        <p:spPr>
          <a:xfrm>
            <a:off x="762000" y="6081940"/>
            <a:ext cx="3276600" cy="215444"/>
          </a:xfrm>
          <a:prstGeom prst="rect">
            <a:avLst/>
          </a:prstGeom>
          <a:noFill/>
        </p:spPr>
        <p:txBody>
          <a:bodyPr wrap="square" rtlCol="0">
            <a:spAutoFit/>
          </a:bodyPr>
          <a:lstStyle/>
          <a:p>
            <a:r>
              <a:rPr lang="en-US" sz="800" b="0" i="0" dirty="0">
                <a:solidFill>
                  <a:srgbClr val="202122"/>
                </a:solidFill>
                <a:effectLst/>
              </a:rPr>
              <a:t>Ophiocordyceps. Photo by Piotr Naskrecki.</a:t>
            </a:r>
            <a:endParaRPr lang="en-US" sz="800" dirty="0"/>
          </a:p>
        </p:txBody>
      </p:sp>
    </p:spTree>
    <p:extLst>
      <p:ext uri="{BB962C8B-B14F-4D97-AF65-F5344CB8AC3E}">
        <p14:creationId xmlns:p14="http://schemas.microsoft.com/office/powerpoint/2010/main" val="834337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297C-7726-D652-44C6-16C716AD8496}"/>
              </a:ext>
            </a:extLst>
          </p:cNvPr>
          <p:cNvSpPr>
            <a:spLocks noGrp="1"/>
          </p:cNvSpPr>
          <p:nvPr>
            <p:ph type="title"/>
          </p:nvPr>
        </p:nvSpPr>
        <p:spPr/>
        <p:txBody>
          <a:bodyPr/>
          <a:lstStyle/>
          <a:p>
            <a:r>
              <a:rPr lang="en-US" dirty="0"/>
              <a:t>Ants in Ecuador</a:t>
            </a:r>
          </a:p>
        </p:txBody>
      </p:sp>
      <p:sp>
        <p:nvSpPr>
          <p:cNvPr id="3" name="Text Placeholder 2">
            <a:extLst>
              <a:ext uri="{FF2B5EF4-FFF2-40B4-BE49-F238E27FC236}">
                <a16:creationId xmlns:a16="http://schemas.microsoft.com/office/drawing/2014/main" id="{57D4B128-C70A-25AD-392D-2C122F7204BD}"/>
              </a:ext>
            </a:extLst>
          </p:cNvPr>
          <p:cNvSpPr>
            <a:spLocks noGrp="1"/>
          </p:cNvSpPr>
          <p:nvPr>
            <p:ph type="body" idx="1"/>
          </p:nvPr>
        </p:nvSpPr>
        <p:spPr/>
        <p:txBody>
          <a:bodyPr/>
          <a:lstStyle/>
          <a:p>
            <a:r>
              <a:rPr lang="en-US" i="1" dirty="0" err="1"/>
              <a:t>Eciton</a:t>
            </a:r>
            <a:r>
              <a:rPr lang="en-US" i="1" dirty="0"/>
              <a:t> </a:t>
            </a:r>
            <a:r>
              <a:rPr lang="en-US" i="1" dirty="0" err="1"/>
              <a:t>burchelli</a:t>
            </a:r>
            <a:r>
              <a:rPr lang="en-US" i="1" dirty="0"/>
              <a:t> </a:t>
            </a:r>
            <a:r>
              <a:rPr lang="en-US" b="0" dirty="0"/>
              <a:t>(army ants)</a:t>
            </a:r>
            <a:endParaRPr lang="en-US" i="1" dirty="0"/>
          </a:p>
        </p:txBody>
      </p:sp>
      <p:pic>
        <p:nvPicPr>
          <p:cNvPr id="9" name="Content Placeholder 8" descr="Close-up of a bug with a long nose&#10;&#10;Description automatically generated">
            <a:extLst>
              <a:ext uri="{FF2B5EF4-FFF2-40B4-BE49-F238E27FC236}">
                <a16:creationId xmlns:a16="http://schemas.microsoft.com/office/drawing/2014/main" id="{BDCDA42D-1962-D31D-8797-D4B71C99F68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69966" y="2505075"/>
            <a:ext cx="4897431" cy="3684588"/>
          </a:xfrm>
        </p:spPr>
      </p:pic>
      <p:sp>
        <p:nvSpPr>
          <p:cNvPr id="5" name="Text Placeholder 4">
            <a:extLst>
              <a:ext uri="{FF2B5EF4-FFF2-40B4-BE49-F238E27FC236}">
                <a16:creationId xmlns:a16="http://schemas.microsoft.com/office/drawing/2014/main" id="{DD03443C-26E7-A032-45EE-DEECA7642B9E}"/>
              </a:ext>
            </a:extLst>
          </p:cNvPr>
          <p:cNvSpPr>
            <a:spLocks noGrp="1"/>
          </p:cNvSpPr>
          <p:nvPr>
            <p:ph type="body" sz="quarter" idx="3"/>
          </p:nvPr>
        </p:nvSpPr>
        <p:spPr/>
        <p:txBody>
          <a:bodyPr/>
          <a:lstStyle/>
          <a:p>
            <a:r>
              <a:rPr lang="en-US" i="1" dirty="0"/>
              <a:t>Atta </a:t>
            </a:r>
            <a:r>
              <a:rPr lang="en-US" i="1" dirty="0" err="1"/>
              <a:t>cephalotes</a:t>
            </a:r>
            <a:r>
              <a:rPr lang="en-US" i="1" dirty="0"/>
              <a:t> </a:t>
            </a:r>
            <a:r>
              <a:rPr lang="en-US" b="0" dirty="0"/>
              <a:t>(leaf-cutter ants)</a:t>
            </a:r>
          </a:p>
        </p:txBody>
      </p:sp>
      <p:pic>
        <p:nvPicPr>
          <p:cNvPr id="14" name="Content Placeholder 13" descr="A group of ants carrying a nest&#10;&#10;Description automatically generated">
            <a:extLst>
              <a:ext uri="{FF2B5EF4-FFF2-40B4-BE49-F238E27FC236}">
                <a16:creationId xmlns:a16="http://schemas.microsoft.com/office/drawing/2014/main" id="{E166D4D6-A3B2-60A5-F2C8-BA4B42D59D4A}"/>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324605" y="2573101"/>
            <a:ext cx="2456392" cy="3684588"/>
          </a:xfrm>
        </p:spPr>
      </p:pic>
      <p:sp>
        <p:nvSpPr>
          <p:cNvPr id="7" name="TextBox 6">
            <a:extLst>
              <a:ext uri="{FF2B5EF4-FFF2-40B4-BE49-F238E27FC236}">
                <a16:creationId xmlns:a16="http://schemas.microsoft.com/office/drawing/2014/main" id="{47FC207E-E5A1-0CFB-80A1-2AD34088EBDB}"/>
              </a:ext>
            </a:extLst>
          </p:cNvPr>
          <p:cNvSpPr txBox="1"/>
          <p:nvPr/>
        </p:nvSpPr>
        <p:spPr>
          <a:xfrm>
            <a:off x="969966" y="6199937"/>
            <a:ext cx="4897431" cy="215444"/>
          </a:xfrm>
          <a:prstGeom prst="rect">
            <a:avLst/>
          </a:prstGeom>
          <a:noFill/>
        </p:spPr>
        <p:txBody>
          <a:bodyPr wrap="square" rtlCol="0">
            <a:spAutoFit/>
          </a:bodyPr>
          <a:lstStyle/>
          <a:p>
            <a:r>
              <a:rPr lang="en-US" sz="800" dirty="0"/>
              <a:t>https://antwiki.org/wiki/File:Eciton-hamatumSF1.6.jpg</a:t>
            </a:r>
          </a:p>
        </p:txBody>
      </p:sp>
      <p:sp>
        <p:nvSpPr>
          <p:cNvPr id="12" name="TextBox 11">
            <a:extLst>
              <a:ext uri="{FF2B5EF4-FFF2-40B4-BE49-F238E27FC236}">
                <a16:creationId xmlns:a16="http://schemas.microsoft.com/office/drawing/2014/main" id="{DBFE2743-A278-8B07-7ED8-C78798E90C58}"/>
              </a:ext>
            </a:extLst>
          </p:cNvPr>
          <p:cNvSpPr txBox="1"/>
          <p:nvPr/>
        </p:nvSpPr>
        <p:spPr>
          <a:xfrm>
            <a:off x="6324605" y="6330335"/>
            <a:ext cx="3276600" cy="215444"/>
          </a:xfrm>
          <a:prstGeom prst="rect">
            <a:avLst/>
          </a:prstGeom>
          <a:noFill/>
        </p:spPr>
        <p:txBody>
          <a:bodyPr wrap="square" rtlCol="0">
            <a:spAutoFit/>
          </a:bodyPr>
          <a:lstStyle/>
          <a:p>
            <a:r>
              <a:rPr lang="en-US" sz="800" dirty="0"/>
              <a:t>Photo by Piotr Naskrecki.</a:t>
            </a:r>
          </a:p>
        </p:txBody>
      </p:sp>
      <p:pic>
        <p:nvPicPr>
          <p:cNvPr id="17" name="20190524_175449">
            <a:hlinkClick r:id="" action="ppaction://media"/>
            <a:extLst>
              <a:ext uri="{FF2B5EF4-FFF2-40B4-BE49-F238E27FC236}">
                <a16:creationId xmlns:a16="http://schemas.microsoft.com/office/drawing/2014/main" id="{ECE71D1A-219F-2693-B6F1-2C5C698D5AEC}"/>
              </a:ext>
            </a:extLst>
          </p:cNvPr>
          <p:cNvPicPr>
            <a:picLocks noChangeAspect="1"/>
          </p:cNvPicPr>
          <p:nvPr>
            <a:videoFile r:link="rId1"/>
            <p:extLst>
              <p:ext uri="{DAA4B4D4-6D71-4841-9C94-3DE7FCFB9230}">
                <p14:media xmlns:p14="http://schemas.microsoft.com/office/powerpoint/2010/main" r:embed="rId2">
                  <p14:trim end="19461.3444"/>
                </p14:media>
              </p:ext>
            </p:extLst>
          </p:nvPr>
        </p:nvPicPr>
        <p:blipFill>
          <a:blip r:embed="rId6"/>
          <a:stretch>
            <a:fillRect/>
          </a:stretch>
        </p:blipFill>
        <p:spPr>
          <a:xfrm>
            <a:off x="8991600" y="2581129"/>
            <a:ext cx="2057400" cy="3657600"/>
          </a:xfrm>
          <a:prstGeom prst="rect">
            <a:avLst/>
          </a:prstGeom>
        </p:spPr>
      </p:pic>
      <p:sp>
        <p:nvSpPr>
          <p:cNvPr id="18" name="TextBox 17">
            <a:extLst>
              <a:ext uri="{FF2B5EF4-FFF2-40B4-BE49-F238E27FC236}">
                <a16:creationId xmlns:a16="http://schemas.microsoft.com/office/drawing/2014/main" id="{6B88DEC2-ECDC-D09C-C108-117FA0DF354F}"/>
              </a:ext>
            </a:extLst>
          </p:cNvPr>
          <p:cNvSpPr txBox="1"/>
          <p:nvPr/>
        </p:nvSpPr>
        <p:spPr>
          <a:xfrm>
            <a:off x="8976983" y="6293842"/>
            <a:ext cx="3276600" cy="215444"/>
          </a:xfrm>
          <a:prstGeom prst="rect">
            <a:avLst/>
          </a:prstGeom>
          <a:noFill/>
        </p:spPr>
        <p:txBody>
          <a:bodyPr wrap="square" rtlCol="0">
            <a:spAutoFit/>
          </a:bodyPr>
          <a:lstStyle/>
          <a:p>
            <a:r>
              <a:rPr lang="en-US" sz="800" dirty="0"/>
              <a:t>Bol</a:t>
            </a:r>
            <a:r>
              <a:rPr lang="es-ES" sz="800" dirty="0"/>
              <a:t>ívar Aponte Rolón</a:t>
            </a:r>
            <a:endParaRPr lang="en-US" sz="800" dirty="0"/>
          </a:p>
        </p:txBody>
      </p:sp>
    </p:spTree>
    <p:extLst>
      <p:ext uri="{BB962C8B-B14F-4D97-AF65-F5344CB8AC3E}">
        <p14:creationId xmlns:p14="http://schemas.microsoft.com/office/powerpoint/2010/main" val="51384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6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19CD-C6A4-44D6-8F64-9D6829BD73DA}"/>
              </a:ext>
            </a:extLst>
          </p:cNvPr>
          <p:cNvSpPr>
            <a:spLocks noGrp="1"/>
          </p:cNvSpPr>
          <p:nvPr>
            <p:ph type="title"/>
          </p:nvPr>
        </p:nvSpPr>
        <p:spPr>
          <a:xfrm>
            <a:off x="838201" y="365125"/>
            <a:ext cx="3816095" cy="1938076"/>
          </a:xfrm>
        </p:spPr>
        <p:txBody>
          <a:bodyPr>
            <a:normAutofit/>
          </a:bodyPr>
          <a:lstStyle/>
          <a:p>
            <a:r>
              <a:rPr lang="en-US" dirty="0"/>
              <a:t>Who’s </a:t>
            </a:r>
            <a:r>
              <a:rPr lang="en-US" dirty="0" err="1"/>
              <a:t>Boli</a:t>
            </a:r>
            <a:r>
              <a:rPr lang="en-US" dirty="0"/>
              <a:t>?</a:t>
            </a:r>
          </a:p>
        </p:txBody>
      </p:sp>
      <p:sp>
        <p:nvSpPr>
          <p:cNvPr id="3" name="Content Placeholder 2">
            <a:extLst>
              <a:ext uri="{FF2B5EF4-FFF2-40B4-BE49-F238E27FC236}">
                <a16:creationId xmlns:a16="http://schemas.microsoft.com/office/drawing/2014/main" id="{772520D9-EF18-4FDA-936D-3D8422E90B0B}"/>
              </a:ext>
            </a:extLst>
          </p:cNvPr>
          <p:cNvSpPr>
            <a:spLocks noGrp="1"/>
          </p:cNvSpPr>
          <p:nvPr>
            <p:ph idx="1"/>
          </p:nvPr>
        </p:nvSpPr>
        <p:spPr>
          <a:xfrm>
            <a:off x="838201" y="2482589"/>
            <a:ext cx="3816096" cy="3694373"/>
          </a:xfrm>
        </p:spPr>
        <p:txBody>
          <a:bodyPr>
            <a:normAutofit/>
          </a:bodyPr>
          <a:lstStyle/>
          <a:p>
            <a:r>
              <a:rPr lang="en-US" sz="1900" dirty="0"/>
              <a:t>Bolívar Aponte Rolón</a:t>
            </a:r>
          </a:p>
          <a:p>
            <a:pPr lvl="1"/>
            <a:r>
              <a:rPr lang="en-US" sz="1500" dirty="0"/>
              <a:t>baponterolon@tulane.edu</a:t>
            </a:r>
          </a:p>
          <a:p>
            <a:r>
              <a:rPr lang="en-US" sz="1900" dirty="0"/>
              <a:t>5th year Ph.D. student in EBIO</a:t>
            </a:r>
          </a:p>
          <a:p>
            <a:r>
              <a:rPr lang="en-US" sz="1900" dirty="0"/>
              <a:t>M.Sc. in Conservation Ecology at the University of Michigan</a:t>
            </a:r>
          </a:p>
          <a:p>
            <a:r>
              <a:rPr lang="en-US" sz="1900" dirty="0"/>
              <a:t>B.A. in Political Science, University of Puerto Rico, R</a:t>
            </a:r>
            <a:r>
              <a:rPr lang="es-ES" sz="1900" dirty="0" err="1"/>
              <a:t>ío</a:t>
            </a:r>
            <a:r>
              <a:rPr lang="es-ES" sz="1900" dirty="0"/>
              <a:t> Piedras</a:t>
            </a:r>
            <a:endParaRPr lang="en-US" sz="1900" dirty="0"/>
          </a:p>
          <a:p>
            <a:endParaRPr lang="en-US" sz="1900" dirty="0"/>
          </a:p>
        </p:txBody>
      </p:sp>
      <p:pic>
        <p:nvPicPr>
          <p:cNvPr id="8" name="Picture 7" descr="A picture containing outdoor, grass, person, plant&#10;&#10;Description automatically generated">
            <a:extLst>
              <a:ext uri="{FF2B5EF4-FFF2-40B4-BE49-F238E27FC236}">
                <a16:creationId xmlns:a16="http://schemas.microsoft.com/office/drawing/2014/main" id="{877DBC8E-AF3E-72A5-CE06-A4766872907B}"/>
              </a:ext>
            </a:extLst>
          </p:cNvPr>
          <p:cNvPicPr>
            <a:picLocks noChangeAspect="1"/>
          </p:cNvPicPr>
          <p:nvPr/>
        </p:nvPicPr>
        <p:blipFill rotWithShape="1">
          <a:blip r:embed="rId2">
            <a:extLst>
              <a:ext uri="{28A0092B-C50C-407E-A947-70E740481C1C}">
                <a14:useLocalDpi xmlns:a14="http://schemas.microsoft.com/office/drawing/2010/main" val="0"/>
              </a:ext>
            </a:extLst>
          </a:blip>
          <a:srcRect t="27150" r="-1" b="5258"/>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6" name="Picture 5" descr="A picture containing insect&#10;&#10;Description automatically generated">
            <a:extLst>
              <a:ext uri="{FF2B5EF4-FFF2-40B4-BE49-F238E27FC236}">
                <a16:creationId xmlns:a16="http://schemas.microsoft.com/office/drawing/2014/main" id="{EB8CD0E4-3BC4-B082-A267-2197FA1F4589}"/>
              </a:ext>
            </a:extLst>
          </p:cNvPr>
          <p:cNvPicPr>
            <a:picLocks noChangeAspect="1"/>
          </p:cNvPicPr>
          <p:nvPr/>
        </p:nvPicPr>
        <p:blipFill rotWithShape="1">
          <a:blip r:embed="rId3">
            <a:extLst>
              <a:ext uri="{28A0092B-C50C-407E-A947-70E740481C1C}">
                <a14:useLocalDpi xmlns:a14="http://schemas.microsoft.com/office/drawing/2010/main" val="0"/>
              </a:ext>
            </a:extLst>
          </a:blip>
          <a:srcRect t="20686" b="18064"/>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5" name="Google Shape;144;p1" descr="A picture containing text&#10;&#10;Description automatically generated">
            <a:extLst>
              <a:ext uri="{FF2B5EF4-FFF2-40B4-BE49-F238E27FC236}">
                <a16:creationId xmlns:a16="http://schemas.microsoft.com/office/drawing/2014/main" id="{22BA7DBE-A38A-1CD4-72BF-936552A43811}"/>
              </a:ext>
            </a:extLst>
          </p:cNvPr>
          <p:cNvPicPr preferRelativeResize="0"/>
          <p:nvPr/>
        </p:nvPicPr>
        <p:blipFill rotWithShape="1">
          <a:blip r:embed="rId4">
            <a:alphaModFix amt="93000"/>
          </a:blip>
          <a:srcRect r="45988"/>
          <a:stretch/>
        </p:blipFill>
        <p:spPr>
          <a:xfrm>
            <a:off x="3124200" y="185737"/>
            <a:ext cx="1066800" cy="949166"/>
          </a:xfrm>
          <a:prstGeom prst="rect">
            <a:avLst/>
          </a:prstGeom>
          <a:noFill/>
          <a:ln>
            <a:noFill/>
          </a:ln>
        </p:spPr>
      </p:pic>
    </p:spTree>
    <p:extLst>
      <p:ext uri="{BB962C8B-B14F-4D97-AF65-F5344CB8AC3E}">
        <p14:creationId xmlns:p14="http://schemas.microsoft.com/office/powerpoint/2010/main" val="4180624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F10E-6DAB-2DF0-10AF-80017A098AC7}"/>
              </a:ext>
            </a:extLst>
          </p:cNvPr>
          <p:cNvSpPr>
            <a:spLocks noGrp="1"/>
          </p:cNvSpPr>
          <p:nvPr>
            <p:ph type="title"/>
          </p:nvPr>
        </p:nvSpPr>
        <p:spPr/>
        <p:txBody>
          <a:bodyPr/>
          <a:lstStyle/>
          <a:p>
            <a:r>
              <a:rPr lang="es-ES" dirty="0"/>
              <a:t>… and </a:t>
            </a:r>
            <a:r>
              <a:rPr lang="es-ES" dirty="0" err="1"/>
              <a:t>many</a:t>
            </a:r>
            <a:r>
              <a:rPr lang="es-ES" dirty="0"/>
              <a:t> more</a:t>
            </a:r>
            <a:endParaRPr lang="en-US" dirty="0"/>
          </a:p>
        </p:txBody>
      </p:sp>
      <p:pic>
        <p:nvPicPr>
          <p:cNvPr id="4" name="Screen Recording 3">
            <a:hlinkClick r:id="" action="ppaction://media"/>
            <a:extLst>
              <a:ext uri="{FF2B5EF4-FFF2-40B4-BE49-F238E27FC236}">
                <a16:creationId xmlns:a16="http://schemas.microsoft.com/office/drawing/2014/main" id="{BAD10335-DC94-0264-9BA9-1407019ED8F9}"/>
              </a:ext>
            </a:extLst>
          </p:cNvPr>
          <p:cNvPicPr>
            <a:picLocks noChangeAspect="1"/>
          </p:cNvPicPr>
          <p:nvPr>
            <a:videoFile r:link="rId1"/>
            <p:extLst>
              <p:ext uri="{DAA4B4D4-6D71-4841-9C94-3DE7FCFB9230}">
                <p14:media xmlns:p14="http://schemas.microsoft.com/office/powerpoint/2010/main" r:embed="rId2">
                  <p14:trim end="88814.1"/>
                </p14:media>
              </p:ext>
            </p:extLst>
          </p:nvPr>
        </p:nvPicPr>
        <p:blipFill>
          <a:blip r:embed="rId4"/>
          <a:stretch>
            <a:fillRect/>
          </a:stretch>
        </p:blipFill>
        <p:spPr>
          <a:xfrm>
            <a:off x="3048000" y="1336950"/>
            <a:ext cx="8043863" cy="5521050"/>
          </a:xfrm>
          <a:prstGeom prst="rect">
            <a:avLst/>
          </a:prstGeom>
        </p:spPr>
      </p:pic>
    </p:spTree>
    <p:extLst>
      <p:ext uri="{BB962C8B-B14F-4D97-AF65-F5344CB8AC3E}">
        <p14:creationId xmlns:p14="http://schemas.microsoft.com/office/powerpoint/2010/main" val="3615930837"/>
      </p:ext>
    </p:extLst>
  </p:cSld>
  <p:clrMapOvr>
    <a:masterClrMapping/>
  </p:clrMapOvr>
  <mc:AlternateContent xmlns:mc="http://schemas.openxmlformats.org/markup-compatibility/2006" xmlns:p14="http://schemas.microsoft.com/office/powerpoint/2010/main">
    <mc:Choice Requires="p14">
      <p:transition spd="slow" p14:dur="2000" advTm="98866"/>
    </mc:Choice>
    <mc:Fallback xmlns="">
      <p:transition spd="slow" advTm="98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images&#10;&#10;Description automatically generated">
            <a:extLst>
              <a:ext uri="{FF2B5EF4-FFF2-40B4-BE49-F238E27FC236}">
                <a16:creationId xmlns:a16="http://schemas.microsoft.com/office/drawing/2014/main" id="{4EBBEEB1-11C7-AD3B-6B20-2A0304C5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418819"/>
            <a:ext cx="9144000" cy="4629150"/>
          </a:xfrm>
          <a:prstGeom prst="rect">
            <a:avLst/>
          </a:prstGeom>
        </p:spPr>
      </p:pic>
      <p:sp>
        <p:nvSpPr>
          <p:cNvPr id="2" name="Title 1">
            <a:extLst>
              <a:ext uri="{FF2B5EF4-FFF2-40B4-BE49-F238E27FC236}">
                <a16:creationId xmlns:a16="http://schemas.microsoft.com/office/drawing/2014/main" id="{A57D0302-DAD0-74BE-4892-3B32631A8967}"/>
              </a:ext>
            </a:extLst>
          </p:cNvPr>
          <p:cNvSpPr>
            <a:spLocks noGrp="1"/>
          </p:cNvSpPr>
          <p:nvPr>
            <p:ph type="title"/>
          </p:nvPr>
        </p:nvSpPr>
        <p:spPr/>
        <p:txBody>
          <a:bodyPr/>
          <a:lstStyle/>
          <a:p>
            <a:r>
              <a:rPr lang="en-US" dirty="0"/>
              <a:t>Human impacts on the environment</a:t>
            </a:r>
          </a:p>
        </p:txBody>
      </p:sp>
      <p:sp>
        <p:nvSpPr>
          <p:cNvPr id="3" name="TextBox 2">
            <a:extLst>
              <a:ext uri="{FF2B5EF4-FFF2-40B4-BE49-F238E27FC236}">
                <a16:creationId xmlns:a16="http://schemas.microsoft.com/office/drawing/2014/main" id="{EB3823BA-7704-6569-74F4-043A5E9F2B8E}"/>
              </a:ext>
            </a:extLst>
          </p:cNvPr>
          <p:cNvSpPr txBox="1"/>
          <p:nvPr/>
        </p:nvSpPr>
        <p:spPr>
          <a:xfrm>
            <a:off x="1219200" y="6056531"/>
            <a:ext cx="9144000" cy="246221"/>
          </a:xfrm>
          <a:prstGeom prst="rect">
            <a:avLst/>
          </a:prstGeom>
          <a:noFill/>
        </p:spPr>
        <p:txBody>
          <a:bodyPr wrap="square" rtlCol="0">
            <a:spAutoFit/>
          </a:bodyPr>
          <a:lstStyle/>
          <a:p>
            <a:r>
              <a:rPr lang="en-US" sz="1000" dirty="0"/>
              <a:t>https://www.caltech.edu/about/news/the-human-impact-on-the-environment</a:t>
            </a:r>
          </a:p>
        </p:txBody>
      </p:sp>
    </p:spTree>
    <p:extLst>
      <p:ext uri="{BB962C8B-B14F-4D97-AF65-F5344CB8AC3E}">
        <p14:creationId xmlns:p14="http://schemas.microsoft.com/office/powerpoint/2010/main" val="3436113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D0935-875D-A48B-FFBA-51995815BF81}"/>
              </a:ext>
            </a:extLst>
          </p:cNvPr>
          <p:cNvSpPr>
            <a:spLocks noGrp="1"/>
          </p:cNvSpPr>
          <p:nvPr>
            <p:ph type="title"/>
          </p:nvPr>
        </p:nvSpPr>
        <p:spPr>
          <a:xfrm>
            <a:off x="838200" y="365125"/>
            <a:ext cx="10515600" cy="1325563"/>
          </a:xfrm>
        </p:spPr>
        <p:txBody>
          <a:bodyPr anchor="ctr">
            <a:normAutofit/>
          </a:bodyPr>
          <a:lstStyle/>
          <a:p>
            <a:r>
              <a:rPr lang="es-ES" dirty="0" err="1"/>
              <a:t>How</a:t>
            </a:r>
            <a:r>
              <a:rPr lang="es-ES" dirty="0"/>
              <a:t> can </a:t>
            </a:r>
            <a:r>
              <a:rPr lang="es-ES" dirty="0" err="1"/>
              <a:t>ants</a:t>
            </a:r>
            <a:r>
              <a:rPr lang="es-ES" dirty="0"/>
              <a:t> </a:t>
            </a:r>
            <a:r>
              <a:rPr lang="es-ES" dirty="0" err="1"/>
              <a:t>help</a:t>
            </a:r>
            <a:r>
              <a:rPr lang="es-ES" dirty="0"/>
              <a:t> </a:t>
            </a:r>
            <a:r>
              <a:rPr lang="es-ES" dirty="0" err="1"/>
              <a:t>us</a:t>
            </a:r>
            <a:r>
              <a:rPr lang="es-ES" dirty="0"/>
              <a:t> </a:t>
            </a:r>
            <a:r>
              <a:rPr lang="es-ES" dirty="0" err="1"/>
              <a:t>understand</a:t>
            </a:r>
            <a:r>
              <a:rPr lang="es-ES" dirty="0"/>
              <a:t>…</a:t>
            </a:r>
            <a:endParaRPr lang="en-US" dirty="0"/>
          </a:p>
        </p:txBody>
      </p:sp>
      <p:sp>
        <p:nvSpPr>
          <p:cNvPr id="13" name="Content Placeholder 2">
            <a:extLst>
              <a:ext uri="{FF2B5EF4-FFF2-40B4-BE49-F238E27FC236}">
                <a16:creationId xmlns:a16="http://schemas.microsoft.com/office/drawing/2014/main" id="{3F4E01EC-A718-844E-3BFF-4407975C65C2}"/>
              </a:ext>
            </a:extLst>
          </p:cNvPr>
          <p:cNvSpPr>
            <a:spLocks noGrp="1"/>
          </p:cNvSpPr>
          <p:nvPr>
            <p:ph sz="half" idx="1"/>
          </p:nvPr>
        </p:nvSpPr>
        <p:spPr>
          <a:xfrm>
            <a:off x="838200" y="1825625"/>
            <a:ext cx="5181600" cy="4351338"/>
          </a:xfrm>
        </p:spPr>
        <p:txBody>
          <a:bodyPr/>
          <a:lstStyle/>
          <a:p>
            <a:r>
              <a:rPr lang="en-US" dirty="0"/>
              <a:t>Ecosystem processes</a:t>
            </a:r>
          </a:p>
          <a:p>
            <a:r>
              <a:rPr lang="en-US" dirty="0"/>
              <a:t>Impacts on the environment </a:t>
            </a:r>
          </a:p>
          <a:p>
            <a:r>
              <a:rPr lang="en-US" dirty="0"/>
              <a:t>Ecological interactions</a:t>
            </a:r>
          </a:p>
          <a:p>
            <a:r>
              <a:rPr lang="en-US" dirty="0"/>
              <a:t>Biodiversity</a:t>
            </a:r>
          </a:p>
        </p:txBody>
      </p:sp>
      <p:pic>
        <p:nvPicPr>
          <p:cNvPr id="5" name="Content Placeholder 4">
            <a:extLst>
              <a:ext uri="{FF2B5EF4-FFF2-40B4-BE49-F238E27FC236}">
                <a16:creationId xmlns:a16="http://schemas.microsoft.com/office/drawing/2014/main" id="{9B74E764-F974-FFED-4E25-F3B87393593B}"/>
              </a:ext>
            </a:extLst>
          </p:cNvPr>
          <p:cNvPicPr>
            <a:picLocks noGrp="1" noChangeAspect="1"/>
          </p:cNvPicPr>
          <p:nvPr>
            <p:ph sz="half" idx="2"/>
          </p:nvPr>
        </p:nvPicPr>
        <p:blipFill rotWithShape="1">
          <a:blip r:embed="rId2"/>
          <a:srcRect l="50000"/>
          <a:stretch/>
        </p:blipFill>
        <p:spPr>
          <a:xfrm>
            <a:off x="8763000" y="2290002"/>
            <a:ext cx="2590800" cy="3422583"/>
          </a:xfrm>
          <a:noFill/>
        </p:spPr>
      </p:pic>
    </p:spTree>
    <p:extLst>
      <p:ext uri="{BB962C8B-B14F-4D97-AF65-F5344CB8AC3E}">
        <p14:creationId xmlns:p14="http://schemas.microsoft.com/office/powerpoint/2010/main" val="318395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D0935-875D-A48B-FFBA-51995815BF81}"/>
              </a:ext>
            </a:extLst>
          </p:cNvPr>
          <p:cNvSpPr>
            <a:spLocks noGrp="1"/>
          </p:cNvSpPr>
          <p:nvPr>
            <p:ph type="title"/>
          </p:nvPr>
        </p:nvSpPr>
        <p:spPr/>
        <p:txBody>
          <a:bodyPr anchor="ctr">
            <a:normAutofit/>
          </a:bodyPr>
          <a:lstStyle/>
          <a:p>
            <a:r>
              <a:rPr lang="es-ES" dirty="0" err="1"/>
              <a:t>Ants</a:t>
            </a:r>
            <a:r>
              <a:rPr lang="es-ES" dirty="0"/>
              <a:t> and </a:t>
            </a:r>
            <a:r>
              <a:rPr lang="es-ES" dirty="0" err="1"/>
              <a:t>Ecosystem</a:t>
            </a:r>
            <a:r>
              <a:rPr lang="es-ES" dirty="0"/>
              <a:t> </a:t>
            </a:r>
            <a:r>
              <a:rPr lang="es-ES" dirty="0" err="1"/>
              <a:t>Processes</a:t>
            </a:r>
            <a:endParaRPr lang="en-US" dirty="0"/>
          </a:p>
        </p:txBody>
      </p:sp>
      <p:sp>
        <p:nvSpPr>
          <p:cNvPr id="7" name="Text Placeholder 6">
            <a:extLst>
              <a:ext uri="{FF2B5EF4-FFF2-40B4-BE49-F238E27FC236}">
                <a16:creationId xmlns:a16="http://schemas.microsoft.com/office/drawing/2014/main" id="{18D0D0C4-B68F-A4D8-3D4D-EC52AED2A3DA}"/>
              </a:ext>
            </a:extLst>
          </p:cNvPr>
          <p:cNvSpPr>
            <a:spLocks noGrp="1"/>
          </p:cNvSpPr>
          <p:nvPr>
            <p:ph type="body" idx="1"/>
          </p:nvPr>
        </p:nvSpPr>
        <p:spPr/>
        <p:txBody>
          <a:bodyPr/>
          <a:lstStyle/>
          <a:p>
            <a:r>
              <a:rPr lang="en-US" dirty="0"/>
              <a:t>Soil bioturbation</a:t>
            </a:r>
          </a:p>
        </p:txBody>
      </p:sp>
      <p:sp>
        <p:nvSpPr>
          <p:cNvPr id="8" name="Text Placeholder 7">
            <a:extLst>
              <a:ext uri="{FF2B5EF4-FFF2-40B4-BE49-F238E27FC236}">
                <a16:creationId xmlns:a16="http://schemas.microsoft.com/office/drawing/2014/main" id="{80D7EBF2-E121-2722-FCCF-8781A19FC370}"/>
              </a:ext>
            </a:extLst>
          </p:cNvPr>
          <p:cNvSpPr>
            <a:spLocks noGrp="1"/>
          </p:cNvSpPr>
          <p:nvPr>
            <p:ph type="body" sz="quarter" idx="3"/>
          </p:nvPr>
        </p:nvSpPr>
        <p:spPr/>
        <p:txBody>
          <a:bodyPr/>
          <a:lstStyle/>
          <a:p>
            <a:endParaRPr lang="en-US"/>
          </a:p>
        </p:txBody>
      </p:sp>
      <p:pic>
        <p:nvPicPr>
          <p:cNvPr id="5" name="Content Placeholder 4">
            <a:extLst>
              <a:ext uri="{FF2B5EF4-FFF2-40B4-BE49-F238E27FC236}">
                <a16:creationId xmlns:a16="http://schemas.microsoft.com/office/drawing/2014/main" id="{9B74E764-F974-FFED-4E25-F3B87393593B}"/>
              </a:ext>
            </a:extLst>
          </p:cNvPr>
          <p:cNvPicPr>
            <a:picLocks noGrp="1" noChangeAspect="1"/>
          </p:cNvPicPr>
          <p:nvPr>
            <p:ph sz="quarter" idx="4"/>
          </p:nvPr>
        </p:nvPicPr>
        <p:blipFill rotWithShape="1">
          <a:blip r:embed="rId3"/>
          <a:stretch/>
        </p:blipFill>
        <p:spPr>
          <a:xfrm>
            <a:off x="6954044" y="3151981"/>
            <a:ext cx="3619500" cy="2390775"/>
          </a:xfrm>
          <a:noFill/>
        </p:spPr>
      </p:pic>
      <p:sp>
        <p:nvSpPr>
          <p:cNvPr id="6" name="TextBox 5">
            <a:extLst>
              <a:ext uri="{FF2B5EF4-FFF2-40B4-BE49-F238E27FC236}">
                <a16:creationId xmlns:a16="http://schemas.microsoft.com/office/drawing/2014/main" id="{115B2329-F6BC-3385-C91E-20E3E77C6DE1}"/>
              </a:ext>
            </a:extLst>
          </p:cNvPr>
          <p:cNvSpPr txBox="1"/>
          <p:nvPr/>
        </p:nvSpPr>
        <p:spPr>
          <a:xfrm>
            <a:off x="1268002" y="6489622"/>
            <a:ext cx="5029200" cy="338554"/>
          </a:xfrm>
          <a:prstGeom prst="rect">
            <a:avLst/>
          </a:prstGeom>
          <a:noFill/>
        </p:spPr>
        <p:txBody>
          <a:bodyPr wrap="square" rtlCol="0">
            <a:spAutoFit/>
          </a:bodyPr>
          <a:lstStyle/>
          <a:p>
            <a:r>
              <a:rPr lang="en-US" sz="800" dirty="0"/>
              <a:t>https://www.researchgate.net/figure/Cement-casts-of-Atta-leavigata-nests-a-Overview-of-the-excavation-of-a-large-nest-The_fig5_257320036 [accessed 12 Jul, 2023]</a:t>
            </a:r>
          </a:p>
        </p:txBody>
      </p:sp>
      <p:pic>
        <p:nvPicPr>
          <p:cNvPr id="9" name="Content Placeholder 8" descr="A collage of several images of a structure&#10;&#10;Description automatically generated">
            <a:extLst>
              <a:ext uri="{FF2B5EF4-FFF2-40B4-BE49-F238E27FC236}">
                <a16:creationId xmlns:a16="http://schemas.microsoft.com/office/drawing/2014/main" id="{B1BB563B-C323-CA3E-8C6D-167440C9655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4294"/>
          <a:stretch/>
        </p:blipFill>
        <p:spPr>
          <a:xfrm>
            <a:off x="1489842" y="2505075"/>
            <a:ext cx="3857678" cy="3684588"/>
          </a:xfrm>
          <a:prstGeom prst="rect">
            <a:avLst/>
          </a:prstGeom>
        </p:spPr>
      </p:pic>
    </p:spTree>
    <p:extLst>
      <p:ext uri="{BB962C8B-B14F-4D97-AF65-F5344CB8AC3E}">
        <p14:creationId xmlns:p14="http://schemas.microsoft.com/office/powerpoint/2010/main" val="4263497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9608-3310-5D7B-D1C2-D7B1AF1FE93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latin typeface="+mj-lt"/>
                <a:ea typeface="+mj-ea"/>
                <a:cs typeface="+mj-cs"/>
              </a:rPr>
              <a:t>Ants and Ecosystem Processes</a:t>
            </a:r>
          </a:p>
        </p:txBody>
      </p:sp>
      <p:sp>
        <p:nvSpPr>
          <p:cNvPr id="5" name="Content Placeholder 2">
            <a:extLst>
              <a:ext uri="{FF2B5EF4-FFF2-40B4-BE49-F238E27FC236}">
                <a16:creationId xmlns:a16="http://schemas.microsoft.com/office/drawing/2014/main" id="{7A93531B-94F5-F078-CEF0-BBE46D0115AC}"/>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Biological pest control (service)</a:t>
            </a:r>
          </a:p>
          <a:p>
            <a:r>
              <a:rPr lang="en-US" dirty="0"/>
              <a:t>Pollination (to an extent)</a:t>
            </a:r>
          </a:p>
          <a:p>
            <a:r>
              <a:rPr lang="en-US" dirty="0"/>
              <a:t>Nutrient cycling</a:t>
            </a:r>
          </a:p>
        </p:txBody>
      </p:sp>
      <p:pic>
        <p:nvPicPr>
          <p:cNvPr id="6" name="Picture 5">
            <a:extLst>
              <a:ext uri="{FF2B5EF4-FFF2-40B4-BE49-F238E27FC236}">
                <a16:creationId xmlns:a16="http://schemas.microsoft.com/office/drawing/2014/main" id="{FA7C2F3D-41C8-40AE-5605-E3DF11C89C94}"/>
              </a:ext>
            </a:extLst>
          </p:cNvPr>
          <p:cNvPicPr>
            <a:picLocks noChangeAspect="1"/>
          </p:cNvPicPr>
          <p:nvPr/>
        </p:nvPicPr>
        <p:blipFill>
          <a:blip r:embed="rId2"/>
          <a:stretch>
            <a:fillRect/>
          </a:stretch>
        </p:blipFill>
        <p:spPr>
          <a:xfrm>
            <a:off x="6172200" y="2168303"/>
            <a:ext cx="5181600" cy="3665981"/>
          </a:xfrm>
          <a:prstGeom prst="rect">
            <a:avLst/>
          </a:prstGeom>
          <a:noFill/>
        </p:spPr>
      </p:pic>
    </p:spTree>
    <p:extLst>
      <p:ext uri="{BB962C8B-B14F-4D97-AF65-F5344CB8AC3E}">
        <p14:creationId xmlns:p14="http://schemas.microsoft.com/office/powerpoint/2010/main" val="1493147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9608-3310-5D7B-D1C2-D7B1AF1FE930}"/>
              </a:ext>
            </a:extLst>
          </p:cNvPr>
          <p:cNvSpPr>
            <a:spLocks noGrp="1"/>
          </p:cNvSpPr>
          <p:nvPr>
            <p:ph type="title"/>
          </p:nvPr>
        </p:nvSpPr>
        <p:spPr/>
        <p:txBody>
          <a:bodyPr vert="horz" lIns="91440" tIns="45720" rIns="91440" bIns="45720" rtlCol="0" anchor="ctr">
            <a:normAutofit/>
          </a:bodyPr>
          <a:lstStyle/>
          <a:p>
            <a:r>
              <a:rPr lang="en-US" kern="1200">
                <a:latin typeface="+mj-lt"/>
                <a:ea typeface="+mj-ea"/>
                <a:cs typeface="+mj-cs"/>
              </a:rPr>
              <a:t>Ants and Ecosystem Processes</a:t>
            </a:r>
          </a:p>
        </p:txBody>
      </p:sp>
      <p:sp>
        <p:nvSpPr>
          <p:cNvPr id="3" name="Text Placeholder 2">
            <a:extLst>
              <a:ext uri="{FF2B5EF4-FFF2-40B4-BE49-F238E27FC236}">
                <a16:creationId xmlns:a16="http://schemas.microsoft.com/office/drawing/2014/main" id="{DA54B813-884E-AAF9-11AB-E5D072953705}"/>
              </a:ext>
            </a:extLst>
          </p:cNvPr>
          <p:cNvSpPr>
            <a:spLocks noGrp="1"/>
          </p:cNvSpPr>
          <p:nvPr>
            <p:ph type="body" idx="1"/>
          </p:nvPr>
        </p:nvSpPr>
        <p:spPr/>
        <p:txBody>
          <a:bodyPr/>
          <a:lstStyle/>
          <a:p>
            <a:r>
              <a:rPr lang="en-US" dirty="0"/>
              <a:t>Biological pest control (service)</a:t>
            </a:r>
          </a:p>
        </p:txBody>
      </p:sp>
      <p:sp>
        <p:nvSpPr>
          <p:cNvPr id="4" name="Content Placeholder 3">
            <a:extLst>
              <a:ext uri="{FF2B5EF4-FFF2-40B4-BE49-F238E27FC236}">
                <a16:creationId xmlns:a16="http://schemas.microsoft.com/office/drawing/2014/main" id="{FD488C4C-DBD9-EEE3-3D80-7A7D631DF7E2}"/>
              </a:ext>
            </a:extLst>
          </p:cNvPr>
          <p:cNvSpPr>
            <a:spLocks noGrp="1"/>
          </p:cNvSpPr>
          <p:nvPr>
            <p:ph sz="half" idx="2"/>
          </p:nvPr>
        </p:nvSpPr>
        <p:spPr/>
        <p:txBody>
          <a:bodyPr/>
          <a:lstStyle/>
          <a:p>
            <a:endParaRPr lang="en-US"/>
          </a:p>
        </p:txBody>
      </p:sp>
      <p:sp>
        <p:nvSpPr>
          <p:cNvPr id="9" name="Text Placeholder 8">
            <a:extLst>
              <a:ext uri="{FF2B5EF4-FFF2-40B4-BE49-F238E27FC236}">
                <a16:creationId xmlns:a16="http://schemas.microsoft.com/office/drawing/2014/main" id="{C4E3AFDF-DE48-6801-762A-48BA87BDF45E}"/>
              </a:ext>
            </a:extLst>
          </p:cNvPr>
          <p:cNvSpPr>
            <a:spLocks noGrp="1"/>
          </p:cNvSpPr>
          <p:nvPr>
            <p:ph type="body" sz="quarter" idx="3"/>
          </p:nvPr>
        </p:nvSpPr>
        <p:spPr/>
        <p:txBody>
          <a:bodyPr/>
          <a:lstStyle/>
          <a:p>
            <a:endParaRPr lang="en-US"/>
          </a:p>
        </p:txBody>
      </p:sp>
      <p:sp>
        <p:nvSpPr>
          <p:cNvPr id="10" name="Content Placeholder 9">
            <a:extLst>
              <a:ext uri="{FF2B5EF4-FFF2-40B4-BE49-F238E27FC236}">
                <a16:creationId xmlns:a16="http://schemas.microsoft.com/office/drawing/2014/main" id="{39A0E513-29EB-0C32-41EF-C5399EB291DC}"/>
              </a:ext>
            </a:extLst>
          </p:cNvPr>
          <p:cNvSpPr>
            <a:spLocks noGrp="1"/>
          </p:cNvSpPr>
          <p:nvPr>
            <p:ph sz="quarter" idx="4"/>
          </p:nvPr>
        </p:nvSpPr>
        <p:spPr/>
        <p:txBody>
          <a:bodyPr/>
          <a:lstStyle/>
          <a:p>
            <a:endParaRPr lang="en-US"/>
          </a:p>
        </p:txBody>
      </p:sp>
      <p:sp>
        <p:nvSpPr>
          <p:cNvPr id="5" name="Content Placeholder 2">
            <a:extLst>
              <a:ext uri="{FF2B5EF4-FFF2-40B4-BE49-F238E27FC236}">
                <a16:creationId xmlns:a16="http://schemas.microsoft.com/office/drawing/2014/main" id="{7A93531B-94F5-F078-CEF0-BBE46D0115AC}"/>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FA7C2F3D-41C8-40AE-5605-E3DF11C89C94}"/>
              </a:ext>
            </a:extLst>
          </p:cNvPr>
          <p:cNvPicPr>
            <a:picLocks noChangeAspect="1"/>
          </p:cNvPicPr>
          <p:nvPr/>
        </p:nvPicPr>
        <p:blipFill>
          <a:blip r:embed="rId2"/>
          <a:stretch>
            <a:fillRect/>
          </a:stretch>
        </p:blipFill>
        <p:spPr>
          <a:xfrm>
            <a:off x="6172200" y="2168303"/>
            <a:ext cx="5181600" cy="3665981"/>
          </a:xfrm>
          <a:prstGeom prst="rect">
            <a:avLst/>
          </a:prstGeom>
          <a:noFill/>
        </p:spPr>
      </p:pic>
      <p:sp>
        <p:nvSpPr>
          <p:cNvPr id="7" name="TextBox 6">
            <a:extLst>
              <a:ext uri="{FF2B5EF4-FFF2-40B4-BE49-F238E27FC236}">
                <a16:creationId xmlns:a16="http://schemas.microsoft.com/office/drawing/2014/main" id="{E215F65F-F743-1281-E377-08F9BD4DB0CA}"/>
              </a:ext>
            </a:extLst>
          </p:cNvPr>
          <p:cNvSpPr txBox="1"/>
          <p:nvPr/>
        </p:nvSpPr>
        <p:spPr>
          <a:xfrm>
            <a:off x="685800" y="6176963"/>
            <a:ext cx="4724400" cy="246221"/>
          </a:xfrm>
          <a:prstGeom prst="rect">
            <a:avLst/>
          </a:prstGeom>
          <a:noFill/>
        </p:spPr>
        <p:txBody>
          <a:bodyPr wrap="square" rtlCol="0">
            <a:spAutoFit/>
          </a:bodyPr>
          <a:lstStyle/>
          <a:p>
            <a:r>
              <a:rPr lang="en-US" sz="1000" dirty="0"/>
              <a:t>Hsieh, </a:t>
            </a:r>
            <a:r>
              <a:rPr lang="en-US" sz="1000" dirty="0" err="1"/>
              <a:t>Hsun</a:t>
            </a:r>
            <a:r>
              <a:rPr lang="en-US" sz="1000" dirty="0"/>
              <a:t>-Yi. (2015).</a:t>
            </a:r>
          </a:p>
        </p:txBody>
      </p:sp>
      <p:pic>
        <p:nvPicPr>
          <p:cNvPr id="8" name="Picture 2" descr="Image result for azteca sericeasur and green scale">
            <a:extLst>
              <a:ext uri="{FF2B5EF4-FFF2-40B4-BE49-F238E27FC236}">
                <a16:creationId xmlns:a16="http://schemas.microsoft.com/office/drawing/2014/main" id="{165368B1-4EBD-9C72-6EA2-DD9D17BAD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08655"/>
            <a:ext cx="4494619" cy="336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048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9608-3310-5D7B-D1C2-D7B1AF1FE930}"/>
              </a:ext>
            </a:extLst>
          </p:cNvPr>
          <p:cNvSpPr>
            <a:spLocks noGrp="1"/>
          </p:cNvSpPr>
          <p:nvPr>
            <p:ph type="title"/>
          </p:nvPr>
        </p:nvSpPr>
        <p:spPr/>
        <p:txBody>
          <a:bodyPr vert="horz" lIns="91440" tIns="45720" rIns="91440" bIns="45720" rtlCol="0" anchor="ctr">
            <a:normAutofit/>
          </a:bodyPr>
          <a:lstStyle/>
          <a:p>
            <a:r>
              <a:rPr lang="en-US"/>
              <a:t>Ants and Ecosystem Processes</a:t>
            </a:r>
          </a:p>
        </p:txBody>
      </p:sp>
      <p:sp>
        <p:nvSpPr>
          <p:cNvPr id="14" name="Text Placeholder 13">
            <a:extLst>
              <a:ext uri="{FF2B5EF4-FFF2-40B4-BE49-F238E27FC236}">
                <a16:creationId xmlns:a16="http://schemas.microsoft.com/office/drawing/2014/main" id="{E1CB1E04-6981-63A6-E3E6-2985DA2C9923}"/>
              </a:ext>
            </a:extLst>
          </p:cNvPr>
          <p:cNvSpPr>
            <a:spLocks noGrp="1"/>
          </p:cNvSpPr>
          <p:nvPr>
            <p:ph type="body" idx="1"/>
          </p:nvPr>
        </p:nvSpPr>
        <p:spPr/>
        <p:txBody>
          <a:bodyPr/>
          <a:lstStyle/>
          <a:p>
            <a:r>
              <a:rPr lang="en-US" dirty="0"/>
              <a:t>Nutrient cycling</a:t>
            </a:r>
          </a:p>
        </p:txBody>
      </p:sp>
      <p:sp>
        <p:nvSpPr>
          <p:cNvPr id="16" name="Text Placeholder 15">
            <a:extLst>
              <a:ext uri="{FF2B5EF4-FFF2-40B4-BE49-F238E27FC236}">
                <a16:creationId xmlns:a16="http://schemas.microsoft.com/office/drawing/2014/main" id="{9B99D3D3-763A-3DAD-BB56-3EBB03004865}"/>
              </a:ext>
            </a:extLst>
          </p:cNvPr>
          <p:cNvSpPr>
            <a:spLocks noGrp="1"/>
          </p:cNvSpPr>
          <p:nvPr>
            <p:ph type="body" sz="quarter" idx="3"/>
          </p:nvPr>
        </p:nvSpPr>
        <p:spPr/>
        <p:txBody>
          <a:bodyPr/>
          <a:lstStyle/>
          <a:p>
            <a:endParaRPr lang="en-US" dirty="0"/>
          </a:p>
        </p:txBody>
      </p:sp>
      <p:sp>
        <p:nvSpPr>
          <p:cNvPr id="17" name="Content Placeholder 16">
            <a:extLst>
              <a:ext uri="{FF2B5EF4-FFF2-40B4-BE49-F238E27FC236}">
                <a16:creationId xmlns:a16="http://schemas.microsoft.com/office/drawing/2014/main" id="{C90DFA20-FED3-6F0A-8B11-188B6F508CA9}"/>
              </a:ext>
            </a:extLst>
          </p:cNvPr>
          <p:cNvSpPr>
            <a:spLocks noGrp="1"/>
          </p:cNvSpPr>
          <p:nvPr>
            <p:ph sz="quarter" idx="4"/>
          </p:nvPr>
        </p:nvSpPr>
        <p:spPr/>
        <p:txBody>
          <a:bodyPr/>
          <a:lstStyle/>
          <a:p>
            <a:endParaRPr lang="en-US"/>
          </a:p>
        </p:txBody>
      </p:sp>
      <p:sp>
        <p:nvSpPr>
          <p:cNvPr id="5" name="Content Placeholder 2">
            <a:extLst>
              <a:ext uri="{FF2B5EF4-FFF2-40B4-BE49-F238E27FC236}">
                <a16:creationId xmlns:a16="http://schemas.microsoft.com/office/drawing/2014/main" id="{7A93531B-94F5-F078-CEF0-BBE46D0115AC}"/>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FA7C2F3D-41C8-40AE-5605-E3DF11C89C94}"/>
              </a:ext>
            </a:extLst>
          </p:cNvPr>
          <p:cNvPicPr>
            <a:picLocks noChangeAspect="1"/>
          </p:cNvPicPr>
          <p:nvPr/>
        </p:nvPicPr>
        <p:blipFill>
          <a:blip r:embed="rId3"/>
          <a:stretch>
            <a:fillRect/>
          </a:stretch>
        </p:blipFill>
        <p:spPr>
          <a:xfrm>
            <a:off x="6172200" y="2168303"/>
            <a:ext cx="5181600" cy="3665981"/>
          </a:xfrm>
          <a:prstGeom prst="rect">
            <a:avLst/>
          </a:prstGeom>
          <a:noFill/>
        </p:spPr>
      </p:pic>
      <p:pic>
        <p:nvPicPr>
          <p:cNvPr id="19" name="Content Placeholder 7">
            <a:extLst>
              <a:ext uri="{FF2B5EF4-FFF2-40B4-BE49-F238E27FC236}">
                <a16:creationId xmlns:a16="http://schemas.microsoft.com/office/drawing/2014/main" id="{C33DB174-3173-7336-870F-EB7C7FBA251A}"/>
              </a:ext>
            </a:extLst>
          </p:cNvPr>
          <p:cNvPicPr>
            <a:picLocks noGrp="1" noChangeAspect="1"/>
          </p:cNvPicPr>
          <p:nvPr>
            <p:ph sz="half" idx="2"/>
          </p:nvPr>
        </p:nvPicPr>
        <p:blipFill>
          <a:blip r:embed="rId4"/>
          <a:stretch>
            <a:fillRect/>
          </a:stretch>
        </p:blipFill>
        <p:spPr>
          <a:xfrm>
            <a:off x="839788" y="2539235"/>
            <a:ext cx="5157787" cy="3616267"/>
          </a:xfrm>
          <a:prstGeom prst="rect">
            <a:avLst/>
          </a:prstGeom>
        </p:spPr>
      </p:pic>
      <p:pic>
        <p:nvPicPr>
          <p:cNvPr id="20" name="Picture 19">
            <a:extLst>
              <a:ext uri="{FF2B5EF4-FFF2-40B4-BE49-F238E27FC236}">
                <a16:creationId xmlns:a16="http://schemas.microsoft.com/office/drawing/2014/main" id="{5DD6676E-B4E9-80B6-5F77-FEF064FBDEA6}"/>
              </a:ext>
            </a:extLst>
          </p:cNvPr>
          <p:cNvPicPr>
            <a:picLocks noChangeAspect="1"/>
          </p:cNvPicPr>
          <p:nvPr/>
        </p:nvPicPr>
        <p:blipFill>
          <a:blip r:embed="rId5"/>
          <a:stretch>
            <a:fillRect/>
          </a:stretch>
        </p:blipFill>
        <p:spPr>
          <a:xfrm>
            <a:off x="1372503" y="3200400"/>
            <a:ext cx="4092356" cy="1738604"/>
          </a:xfrm>
          <a:prstGeom prst="rect">
            <a:avLst/>
          </a:prstGeom>
        </p:spPr>
      </p:pic>
    </p:spTree>
    <p:extLst>
      <p:ext uri="{BB962C8B-B14F-4D97-AF65-F5344CB8AC3E}">
        <p14:creationId xmlns:p14="http://schemas.microsoft.com/office/powerpoint/2010/main" val="399180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9608-3310-5D7B-D1C2-D7B1AF1FE930}"/>
              </a:ext>
            </a:extLst>
          </p:cNvPr>
          <p:cNvSpPr>
            <a:spLocks noGrp="1"/>
          </p:cNvSpPr>
          <p:nvPr>
            <p:ph type="title"/>
          </p:nvPr>
        </p:nvSpPr>
        <p:spPr/>
        <p:txBody>
          <a:bodyPr vert="horz" lIns="91440" tIns="45720" rIns="91440" bIns="45720" rtlCol="0" anchor="ctr">
            <a:normAutofit/>
          </a:bodyPr>
          <a:lstStyle/>
          <a:p>
            <a:r>
              <a:rPr lang="en-US"/>
              <a:t>Ants and Ecosystem Processes</a:t>
            </a:r>
          </a:p>
        </p:txBody>
      </p:sp>
      <p:sp>
        <p:nvSpPr>
          <p:cNvPr id="14" name="Text Placeholder 13">
            <a:extLst>
              <a:ext uri="{FF2B5EF4-FFF2-40B4-BE49-F238E27FC236}">
                <a16:creationId xmlns:a16="http://schemas.microsoft.com/office/drawing/2014/main" id="{E1CB1E04-6981-63A6-E3E6-2985DA2C9923}"/>
              </a:ext>
            </a:extLst>
          </p:cNvPr>
          <p:cNvSpPr>
            <a:spLocks noGrp="1"/>
          </p:cNvSpPr>
          <p:nvPr>
            <p:ph type="body" idx="1"/>
          </p:nvPr>
        </p:nvSpPr>
        <p:spPr/>
        <p:txBody>
          <a:bodyPr/>
          <a:lstStyle/>
          <a:p>
            <a:r>
              <a:rPr lang="en-US" dirty="0"/>
              <a:t>Nutrient cycling</a:t>
            </a:r>
          </a:p>
        </p:txBody>
      </p:sp>
      <p:sp>
        <p:nvSpPr>
          <p:cNvPr id="16" name="Text Placeholder 15">
            <a:extLst>
              <a:ext uri="{FF2B5EF4-FFF2-40B4-BE49-F238E27FC236}">
                <a16:creationId xmlns:a16="http://schemas.microsoft.com/office/drawing/2014/main" id="{9B99D3D3-763A-3DAD-BB56-3EBB03004865}"/>
              </a:ext>
            </a:extLst>
          </p:cNvPr>
          <p:cNvSpPr>
            <a:spLocks noGrp="1"/>
          </p:cNvSpPr>
          <p:nvPr>
            <p:ph type="body" sz="quarter" idx="3"/>
          </p:nvPr>
        </p:nvSpPr>
        <p:spPr/>
        <p:txBody>
          <a:bodyPr/>
          <a:lstStyle/>
          <a:p>
            <a:endParaRPr lang="en-US" dirty="0"/>
          </a:p>
        </p:txBody>
      </p:sp>
      <p:sp>
        <p:nvSpPr>
          <p:cNvPr id="5" name="Content Placeholder 2">
            <a:extLst>
              <a:ext uri="{FF2B5EF4-FFF2-40B4-BE49-F238E27FC236}">
                <a16:creationId xmlns:a16="http://schemas.microsoft.com/office/drawing/2014/main" id="{7A93531B-94F5-F078-CEF0-BBE46D0115AC}"/>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9" name="Content Placeholder 7">
            <a:extLst>
              <a:ext uri="{FF2B5EF4-FFF2-40B4-BE49-F238E27FC236}">
                <a16:creationId xmlns:a16="http://schemas.microsoft.com/office/drawing/2014/main" id="{C33DB174-3173-7336-870F-EB7C7FBA251A}"/>
              </a:ext>
            </a:extLst>
          </p:cNvPr>
          <p:cNvPicPr>
            <a:picLocks noGrp="1" noChangeAspect="1"/>
          </p:cNvPicPr>
          <p:nvPr>
            <p:ph sz="half" idx="2"/>
          </p:nvPr>
        </p:nvPicPr>
        <p:blipFill>
          <a:blip r:embed="rId3"/>
          <a:stretch>
            <a:fillRect/>
          </a:stretch>
        </p:blipFill>
        <p:spPr>
          <a:xfrm>
            <a:off x="839788" y="2539235"/>
            <a:ext cx="5157787" cy="3616267"/>
          </a:xfrm>
          <a:prstGeom prst="rect">
            <a:avLst/>
          </a:prstGeom>
        </p:spPr>
      </p:pic>
      <p:pic>
        <p:nvPicPr>
          <p:cNvPr id="20" name="Picture 19">
            <a:extLst>
              <a:ext uri="{FF2B5EF4-FFF2-40B4-BE49-F238E27FC236}">
                <a16:creationId xmlns:a16="http://schemas.microsoft.com/office/drawing/2014/main" id="{5DD6676E-B4E9-80B6-5F77-FEF064FBDEA6}"/>
              </a:ext>
            </a:extLst>
          </p:cNvPr>
          <p:cNvPicPr>
            <a:picLocks noChangeAspect="1"/>
          </p:cNvPicPr>
          <p:nvPr/>
        </p:nvPicPr>
        <p:blipFill>
          <a:blip r:embed="rId4"/>
          <a:stretch>
            <a:fillRect/>
          </a:stretch>
        </p:blipFill>
        <p:spPr>
          <a:xfrm>
            <a:off x="1372503" y="3200400"/>
            <a:ext cx="4092356" cy="1738604"/>
          </a:xfrm>
          <a:prstGeom prst="rect">
            <a:avLst/>
          </a:prstGeom>
        </p:spPr>
      </p:pic>
      <p:sp>
        <p:nvSpPr>
          <p:cNvPr id="4" name="TextBox 3">
            <a:extLst>
              <a:ext uri="{FF2B5EF4-FFF2-40B4-BE49-F238E27FC236}">
                <a16:creationId xmlns:a16="http://schemas.microsoft.com/office/drawing/2014/main" id="{E98C65FB-F00B-02E7-A0A0-F6ED33590660}"/>
              </a:ext>
            </a:extLst>
          </p:cNvPr>
          <p:cNvSpPr txBox="1"/>
          <p:nvPr/>
        </p:nvSpPr>
        <p:spPr>
          <a:xfrm>
            <a:off x="6780240" y="6112343"/>
            <a:ext cx="2180235" cy="246221"/>
          </a:xfrm>
          <a:prstGeom prst="rect">
            <a:avLst/>
          </a:prstGeom>
          <a:noFill/>
        </p:spPr>
        <p:txBody>
          <a:bodyPr wrap="square" rtlCol="0">
            <a:spAutoFit/>
          </a:bodyPr>
          <a:lstStyle/>
          <a:p>
            <a:r>
              <a:rPr lang="en-US" sz="1000" dirty="0"/>
              <a:t>Moore et al (2004)</a:t>
            </a:r>
          </a:p>
        </p:txBody>
      </p:sp>
      <p:pic>
        <p:nvPicPr>
          <p:cNvPr id="7" name="Content Placeholder 11">
            <a:extLst>
              <a:ext uri="{FF2B5EF4-FFF2-40B4-BE49-F238E27FC236}">
                <a16:creationId xmlns:a16="http://schemas.microsoft.com/office/drawing/2014/main" id="{005B30B5-FFBB-2704-07AC-99B3A91AA939}"/>
              </a:ext>
            </a:extLst>
          </p:cNvPr>
          <p:cNvPicPr>
            <a:picLocks noGrp="1" noChangeAspect="1"/>
          </p:cNvPicPr>
          <p:nvPr>
            <p:ph sz="quarter" idx="4"/>
          </p:nvPr>
        </p:nvPicPr>
        <p:blipFill rotWithShape="1">
          <a:blip r:embed="rId5"/>
          <a:srcRect b="37293"/>
          <a:stretch/>
        </p:blipFill>
        <p:spPr>
          <a:xfrm>
            <a:off x="6801644" y="2582394"/>
            <a:ext cx="3924300" cy="3529949"/>
          </a:xfrm>
          <a:prstGeom prst="rect">
            <a:avLst/>
          </a:prstGeom>
        </p:spPr>
      </p:pic>
      <p:sp>
        <p:nvSpPr>
          <p:cNvPr id="8" name="TextBox 7">
            <a:extLst>
              <a:ext uri="{FF2B5EF4-FFF2-40B4-BE49-F238E27FC236}">
                <a16:creationId xmlns:a16="http://schemas.microsoft.com/office/drawing/2014/main" id="{26835557-5CD8-0841-AE2A-4B390CCCB24A}"/>
              </a:ext>
            </a:extLst>
          </p:cNvPr>
          <p:cNvSpPr txBox="1"/>
          <p:nvPr/>
        </p:nvSpPr>
        <p:spPr>
          <a:xfrm>
            <a:off x="914400" y="6213992"/>
            <a:ext cx="2590800" cy="246221"/>
          </a:xfrm>
          <a:prstGeom prst="rect">
            <a:avLst/>
          </a:prstGeom>
          <a:noFill/>
        </p:spPr>
        <p:txBody>
          <a:bodyPr wrap="square" rtlCol="0">
            <a:spAutoFit/>
          </a:bodyPr>
          <a:lstStyle/>
          <a:p>
            <a:r>
              <a:rPr lang="en-US" sz="1000" dirty="0" err="1"/>
              <a:t>Murnen</a:t>
            </a:r>
            <a:r>
              <a:rPr lang="en-US" sz="1000" dirty="0"/>
              <a:t> et al (2013) </a:t>
            </a:r>
          </a:p>
        </p:txBody>
      </p:sp>
    </p:spTree>
    <p:extLst>
      <p:ext uri="{BB962C8B-B14F-4D97-AF65-F5344CB8AC3E}">
        <p14:creationId xmlns:p14="http://schemas.microsoft.com/office/powerpoint/2010/main" val="224942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27DF-F70A-4944-89D2-9A9EC2721A30}"/>
              </a:ext>
            </a:extLst>
          </p:cNvPr>
          <p:cNvSpPr>
            <a:spLocks noGrp="1"/>
          </p:cNvSpPr>
          <p:nvPr>
            <p:ph type="title"/>
          </p:nvPr>
        </p:nvSpPr>
        <p:spPr/>
        <p:txBody>
          <a:bodyPr/>
          <a:lstStyle/>
          <a:p>
            <a:r>
              <a:rPr lang="en-US" dirty="0"/>
              <a:t>Ants and Ecosystem Processes</a:t>
            </a:r>
          </a:p>
        </p:txBody>
      </p:sp>
      <p:sp>
        <p:nvSpPr>
          <p:cNvPr id="4" name="Text Placeholder 3">
            <a:extLst>
              <a:ext uri="{FF2B5EF4-FFF2-40B4-BE49-F238E27FC236}">
                <a16:creationId xmlns:a16="http://schemas.microsoft.com/office/drawing/2014/main" id="{33886F88-45BC-4656-B92D-0AF4EC578554}"/>
              </a:ext>
            </a:extLst>
          </p:cNvPr>
          <p:cNvSpPr>
            <a:spLocks noGrp="1"/>
          </p:cNvSpPr>
          <p:nvPr>
            <p:ph type="body" idx="1"/>
          </p:nvPr>
        </p:nvSpPr>
        <p:spPr/>
        <p:txBody>
          <a:bodyPr/>
          <a:lstStyle/>
          <a:p>
            <a:r>
              <a:rPr lang="en-US" dirty="0"/>
              <a:t>Coffee agroecosystems </a:t>
            </a:r>
            <a:r>
              <a:rPr lang="en-US" b="0" dirty="0"/>
              <a:t>(case study)</a:t>
            </a:r>
          </a:p>
        </p:txBody>
      </p:sp>
      <p:sp>
        <p:nvSpPr>
          <p:cNvPr id="3" name="Content Placeholder 2">
            <a:extLst>
              <a:ext uri="{FF2B5EF4-FFF2-40B4-BE49-F238E27FC236}">
                <a16:creationId xmlns:a16="http://schemas.microsoft.com/office/drawing/2014/main" id="{68D8F3EC-AFE8-4E44-B674-F3BFFCF8D9E6}"/>
              </a:ext>
            </a:extLst>
          </p:cNvPr>
          <p:cNvSpPr>
            <a:spLocks noGrp="1"/>
          </p:cNvSpPr>
          <p:nvPr>
            <p:ph sz="half" idx="2"/>
          </p:nvPr>
        </p:nvSpPr>
        <p:spPr/>
        <p:txBody>
          <a:bodyPr>
            <a:normAutofit/>
          </a:bodyPr>
          <a:lstStyle/>
          <a:p>
            <a:pPr>
              <a:buFont typeface="Arial" panose="020B0604020202020204" pitchFamily="34" charset="0"/>
              <a:buChar char="•"/>
            </a:pPr>
            <a:r>
              <a:rPr lang="en-US" sz="2400" dirty="0"/>
              <a:t>Intensified agricultural plantations (sun-coffee) that result in low-biodiversity levels </a:t>
            </a:r>
            <a:r>
              <a:rPr lang="en-US" sz="1600" dirty="0"/>
              <a:t>(</a:t>
            </a:r>
            <a:r>
              <a:rPr lang="en-US" sz="1600" dirty="0" err="1"/>
              <a:t>Armbrecht</a:t>
            </a:r>
            <a:r>
              <a:rPr lang="en-US" sz="1600" dirty="0"/>
              <a:t> et al., 2005; Perfecto et al., 1996). </a:t>
            </a:r>
          </a:p>
          <a:p>
            <a:pPr>
              <a:buFont typeface="Arial" panose="020B0604020202020204" pitchFamily="34" charset="0"/>
              <a:buChar char="•"/>
            </a:pPr>
            <a:r>
              <a:rPr lang="en-US" sz="2400" dirty="0"/>
              <a:t>Low-management (shade-grown) styles promote high levels of biodiversity </a:t>
            </a:r>
            <a:r>
              <a:rPr lang="en-US" sz="1600" dirty="0"/>
              <a:t>(Philpott et al., 2008)</a:t>
            </a:r>
          </a:p>
          <a:p>
            <a:endParaRPr lang="en-US" dirty="0"/>
          </a:p>
          <a:p>
            <a:endParaRPr lang="en-US" dirty="0"/>
          </a:p>
        </p:txBody>
      </p:sp>
      <p:sp>
        <p:nvSpPr>
          <p:cNvPr id="5" name="Text Placeholder 4">
            <a:extLst>
              <a:ext uri="{FF2B5EF4-FFF2-40B4-BE49-F238E27FC236}">
                <a16:creationId xmlns:a16="http://schemas.microsoft.com/office/drawing/2014/main" id="{5AC6604D-2E6F-1406-5F7F-9849A7B3513A}"/>
              </a:ext>
            </a:extLst>
          </p:cNvPr>
          <p:cNvSpPr>
            <a:spLocks noGrp="1"/>
          </p:cNvSpPr>
          <p:nvPr>
            <p:ph type="body" sz="quarter" idx="3"/>
          </p:nvPr>
        </p:nvSpPr>
        <p:spPr/>
        <p:txBody>
          <a:bodyPr/>
          <a:lstStyle/>
          <a:p>
            <a:endParaRPr lang="en-US"/>
          </a:p>
        </p:txBody>
      </p:sp>
      <p:sp>
        <p:nvSpPr>
          <p:cNvPr id="9" name="Content Placeholder 8">
            <a:extLst>
              <a:ext uri="{FF2B5EF4-FFF2-40B4-BE49-F238E27FC236}">
                <a16:creationId xmlns:a16="http://schemas.microsoft.com/office/drawing/2014/main" id="{006BBF5D-9422-0C5C-A6BD-87FF9DC6F719}"/>
              </a:ext>
            </a:extLst>
          </p:cNvPr>
          <p:cNvSpPr>
            <a:spLocks noGrp="1"/>
          </p:cNvSpPr>
          <p:nvPr>
            <p:ph sz="quarter" idx="4"/>
          </p:nvPr>
        </p:nvSpPr>
        <p:spPr/>
        <p:txBody>
          <a:bodyPr/>
          <a:lstStyle/>
          <a:p>
            <a:endParaRPr lang="en-US"/>
          </a:p>
        </p:txBody>
      </p:sp>
      <p:pic>
        <p:nvPicPr>
          <p:cNvPr id="1026" name="Picture 2" descr="Agroforestry">
            <a:extLst>
              <a:ext uri="{FF2B5EF4-FFF2-40B4-BE49-F238E27FC236}">
                <a16:creationId xmlns:a16="http://schemas.microsoft.com/office/drawing/2014/main" id="{430DC898-323E-49B6-BDBB-285C68208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524" y="1305773"/>
            <a:ext cx="3835365" cy="51525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1877CB-966C-4D65-99A1-011F698D4D41}"/>
              </a:ext>
            </a:extLst>
          </p:cNvPr>
          <p:cNvSpPr txBox="1"/>
          <p:nvPr/>
        </p:nvSpPr>
        <p:spPr>
          <a:xfrm>
            <a:off x="6133672" y="6224966"/>
            <a:ext cx="3770217" cy="246221"/>
          </a:xfrm>
          <a:prstGeom prst="rect">
            <a:avLst/>
          </a:prstGeom>
          <a:noFill/>
        </p:spPr>
        <p:txBody>
          <a:bodyPr wrap="square" rtlCol="0">
            <a:spAutoFit/>
          </a:bodyPr>
          <a:lstStyle/>
          <a:p>
            <a:r>
              <a:rPr lang="en-US" sz="1000" dirty="0" err="1"/>
              <a:t>Moguel</a:t>
            </a:r>
            <a:r>
              <a:rPr lang="en-US" sz="1000" dirty="0"/>
              <a:t> &amp; Toledo (1999)</a:t>
            </a:r>
          </a:p>
        </p:txBody>
      </p:sp>
      <p:pic>
        <p:nvPicPr>
          <p:cNvPr id="8" name="Picture 7">
            <a:extLst>
              <a:ext uri="{FF2B5EF4-FFF2-40B4-BE49-F238E27FC236}">
                <a16:creationId xmlns:a16="http://schemas.microsoft.com/office/drawing/2014/main" id="{55CE6E2A-9E4B-4375-86A2-D6249B0AFA2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2490" l="4067" r="97227">
                        <a14:foregroundMark x1="7948" y1="47431" x2="7948" y2="47431"/>
                        <a14:foregroundMark x1="4621" y1="53755" x2="4621" y2="53755"/>
                        <a14:foregroundMark x1="30129" y1="90119" x2="30129" y2="90119"/>
                        <a14:foregroundMark x1="56747" y1="92885" x2="56747" y2="92885"/>
                        <a14:foregroundMark x1="93900" y1="51779" x2="93900" y2="51779"/>
                        <a14:foregroundMark x1="97412" y1="53755" x2="97412" y2="53755"/>
                        <a14:foregroundMark x1="28466" y1="92490" x2="28466" y2="92490"/>
                      </a14:backgroundRemoval>
                    </a14:imgEffect>
                  </a14:imgLayer>
                </a14:imgProps>
              </a:ext>
            </a:extLst>
          </a:blip>
          <a:stretch>
            <a:fillRect/>
          </a:stretch>
        </p:blipFill>
        <p:spPr>
          <a:xfrm rot="21341770">
            <a:off x="97349" y="6184604"/>
            <a:ext cx="1381094" cy="645946"/>
          </a:xfrm>
          <a:prstGeom prst="rect">
            <a:avLst/>
          </a:prstGeom>
        </p:spPr>
      </p:pic>
    </p:spTree>
    <p:extLst>
      <p:ext uri="{BB962C8B-B14F-4D97-AF65-F5344CB8AC3E}">
        <p14:creationId xmlns:p14="http://schemas.microsoft.com/office/powerpoint/2010/main" val="4188899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2E44F-E50D-49DD-99A8-34A2563EFDCA}"/>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80569F52-D25C-444E-89E6-F2ACFD4AF69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673E4EF-5364-477B-9E67-162B5EDFE343}"/>
              </a:ext>
            </a:extLst>
          </p:cNvPr>
          <p:cNvPicPr>
            <a:picLocks noChangeAspect="1"/>
          </p:cNvPicPr>
          <p:nvPr/>
        </p:nvPicPr>
        <p:blipFill>
          <a:blip r:embed="rId3"/>
          <a:stretch>
            <a:fillRect/>
          </a:stretch>
        </p:blipFill>
        <p:spPr>
          <a:xfrm>
            <a:off x="0" y="0"/>
            <a:ext cx="12192000" cy="6187546"/>
          </a:xfrm>
          <a:prstGeom prst="rect">
            <a:avLst/>
          </a:prstGeom>
        </p:spPr>
      </p:pic>
      <p:sp>
        <p:nvSpPr>
          <p:cNvPr id="5" name="Rectangle 4">
            <a:extLst>
              <a:ext uri="{FF2B5EF4-FFF2-40B4-BE49-F238E27FC236}">
                <a16:creationId xmlns:a16="http://schemas.microsoft.com/office/drawing/2014/main" id="{916B9C14-80F7-46E9-A41C-1685447EAD1B}"/>
              </a:ext>
            </a:extLst>
          </p:cNvPr>
          <p:cNvSpPr/>
          <p:nvPr/>
        </p:nvSpPr>
        <p:spPr>
          <a:xfrm>
            <a:off x="0" y="6386731"/>
            <a:ext cx="9677400" cy="369332"/>
          </a:xfrm>
          <a:prstGeom prst="rect">
            <a:avLst/>
          </a:prstGeom>
        </p:spPr>
        <p:txBody>
          <a:bodyPr wrap="square">
            <a:spAutoFit/>
          </a:bodyPr>
          <a:lstStyle/>
          <a:p>
            <a:r>
              <a:rPr lang="pt-BR" dirty="0"/>
              <a:t>Coffee Plantation in São João do Manhuaçu City - Minas Gerais State – Brazil (2004)</a:t>
            </a:r>
            <a:endParaRPr lang="en-US" dirty="0"/>
          </a:p>
        </p:txBody>
      </p:sp>
    </p:spTree>
    <p:extLst>
      <p:ext uri="{BB962C8B-B14F-4D97-AF65-F5344CB8AC3E}">
        <p14:creationId xmlns:p14="http://schemas.microsoft.com/office/powerpoint/2010/main" val="597252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0F384-69C0-2DDC-96AF-7DCA46AB0815}"/>
              </a:ext>
            </a:extLst>
          </p:cNvPr>
          <p:cNvSpPr>
            <a:spLocks noGrp="1"/>
          </p:cNvSpPr>
          <p:nvPr>
            <p:ph type="title"/>
          </p:nvPr>
        </p:nvSpPr>
        <p:spPr/>
        <p:txBody>
          <a:bodyPr vert="horz" lIns="91440" tIns="45720" rIns="91440" bIns="45720" rtlCol="0">
            <a:normAutofit/>
          </a:bodyPr>
          <a:lstStyle/>
          <a:p>
            <a:r>
              <a:rPr lang="es-ES" dirty="0" err="1"/>
              <a:t>Changing</a:t>
            </a:r>
            <a:r>
              <a:rPr lang="es-ES" dirty="0"/>
              <a:t> </a:t>
            </a:r>
            <a:r>
              <a:rPr lang="es-ES" dirty="0" err="1"/>
              <a:t>paths</a:t>
            </a:r>
            <a:endParaRPr lang="en-US" kern="1200" dirty="0">
              <a:latin typeface="+mj-lt"/>
              <a:ea typeface="+mj-ea"/>
              <a:cs typeface="+mj-cs"/>
            </a:endParaRPr>
          </a:p>
        </p:txBody>
      </p:sp>
      <p:sp>
        <p:nvSpPr>
          <p:cNvPr id="24" name="Content Placeholder 23">
            <a:extLst>
              <a:ext uri="{FF2B5EF4-FFF2-40B4-BE49-F238E27FC236}">
                <a16:creationId xmlns:a16="http://schemas.microsoft.com/office/drawing/2014/main" id="{50B077EF-DE64-6A00-A426-5881B243FE4A}"/>
              </a:ext>
            </a:extLst>
          </p:cNvPr>
          <p:cNvSpPr>
            <a:spLocks noGrp="1"/>
          </p:cNvSpPr>
          <p:nvPr>
            <p:ph idx="1"/>
          </p:nvPr>
        </p:nvSpPr>
        <p:spPr>
          <a:xfrm>
            <a:off x="838200" y="1825625"/>
            <a:ext cx="5029200" cy="4351338"/>
          </a:xfrm>
        </p:spPr>
        <p:txBody>
          <a:bodyPr anchor="t">
            <a:normAutofit/>
          </a:bodyPr>
          <a:lstStyle/>
          <a:p>
            <a:r>
              <a:rPr lang="es-ES" sz="2000" b="1" dirty="0" err="1"/>
              <a:t>Political</a:t>
            </a:r>
            <a:r>
              <a:rPr lang="es-ES" sz="2000" b="1" dirty="0"/>
              <a:t> </a:t>
            </a:r>
            <a:r>
              <a:rPr lang="es-ES" sz="2000" b="1" dirty="0" err="1"/>
              <a:t>Science</a:t>
            </a:r>
            <a:r>
              <a:rPr lang="es-ES" sz="2000" b="1" dirty="0"/>
              <a:t>: </a:t>
            </a:r>
            <a:r>
              <a:rPr lang="en-US" sz="2000" b="1" dirty="0"/>
              <a:t> </a:t>
            </a:r>
            <a:r>
              <a:rPr lang="en-US" sz="2000" dirty="0"/>
              <a:t>the analysis of political activity and behavior (Oxford).</a:t>
            </a:r>
            <a:endParaRPr lang="es-ES" sz="2000" dirty="0"/>
          </a:p>
          <a:p>
            <a:r>
              <a:rPr lang="en-US" sz="2000" b="1" dirty="0"/>
              <a:t>Ecology</a:t>
            </a:r>
            <a:r>
              <a:rPr lang="en-US" sz="2000" dirty="0"/>
              <a:t>: a branch of science concerned with the interrelationship of organisms and their environments (</a:t>
            </a:r>
            <a:r>
              <a:rPr lang="en-US" sz="2000" dirty="0" err="1"/>
              <a:t>Mirriam</a:t>
            </a:r>
            <a:r>
              <a:rPr lang="en-US" sz="2000" dirty="0"/>
              <a:t>-Webster)</a:t>
            </a:r>
          </a:p>
          <a:p>
            <a:r>
              <a:rPr lang="en-US" sz="2000" dirty="0"/>
              <a:t> </a:t>
            </a:r>
          </a:p>
        </p:txBody>
      </p:sp>
      <p:pic>
        <p:nvPicPr>
          <p:cNvPr id="7" name="Picture 6" descr="A group of people in a forest&#10;&#10;Description automatically generated with low confidence">
            <a:extLst>
              <a:ext uri="{FF2B5EF4-FFF2-40B4-BE49-F238E27FC236}">
                <a16:creationId xmlns:a16="http://schemas.microsoft.com/office/drawing/2014/main" id="{617E7BA2-14BA-4B71-90CC-1CBEE1129016}"/>
              </a:ext>
            </a:extLst>
          </p:cNvPr>
          <p:cNvPicPr>
            <a:picLocks noChangeAspect="1"/>
          </p:cNvPicPr>
          <p:nvPr/>
        </p:nvPicPr>
        <p:blipFill rotWithShape="1">
          <a:blip r:embed="rId2">
            <a:extLst>
              <a:ext uri="{28A0092B-C50C-407E-A947-70E740481C1C}">
                <a14:useLocalDpi xmlns:a14="http://schemas.microsoft.com/office/drawing/2010/main" val="0"/>
              </a:ext>
            </a:extLst>
          </a:blip>
          <a:srcRect l="25035" r="14216" b="1"/>
          <a:stretch/>
        </p:blipFill>
        <p:spPr>
          <a:xfrm>
            <a:off x="8947828" y="128782"/>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1" name="Picture 10" descr="A picture containing sky, tree, outdoor, standing&#10;&#10;Description automatically generated">
            <a:extLst>
              <a:ext uri="{FF2B5EF4-FFF2-40B4-BE49-F238E27FC236}">
                <a16:creationId xmlns:a16="http://schemas.microsoft.com/office/drawing/2014/main" id="{1764FF49-7DAB-FC52-E2A4-E6FA97BF16DB}"/>
              </a:ext>
            </a:extLst>
          </p:cNvPr>
          <p:cNvPicPr>
            <a:picLocks noChangeAspect="1"/>
          </p:cNvPicPr>
          <p:nvPr/>
        </p:nvPicPr>
        <p:blipFill rotWithShape="1">
          <a:blip r:embed="rId3">
            <a:extLst>
              <a:ext uri="{28A0092B-C50C-407E-A947-70E740481C1C}">
                <a14:useLocalDpi xmlns:a14="http://schemas.microsoft.com/office/drawing/2010/main" val="0"/>
              </a:ext>
            </a:extLst>
          </a:blip>
          <a:srcRect l="12554" r="-2" b="-2"/>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pic>
        <p:nvPicPr>
          <p:cNvPr id="15" name="Picture 14" descr="A group of people sitting at a table with a microphone&#10;&#10;Description automatically generated with medium confidence">
            <a:extLst>
              <a:ext uri="{FF2B5EF4-FFF2-40B4-BE49-F238E27FC236}">
                <a16:creationId xmlns:a16="http://schemas.microsoft.com/office/drawing/2014/main" id="{6254880C-8B40-22BD-C61D-45EBCD2FB925}"/>
              </a:ext>
            </a:extLst>
          </p:cNvPr>
          <p:cNvPicPr>
            <a:picLocks noChangeAspect="1"/>
          </p:cNvPicPr>
          <p:nvPr/>
        </p:nvPicPr>
        <p:blipFill rotWithShape="1">
          <a:blip r:embed="rId4">
            <a:extLst>
              <a:ext uri="{28A0092B-C50C-407E-A947-70E740481C1C}">
                <a14:useLocalDpi xmlns:a14="http://schemas.microsoft.com/office/drawing/2010/main" val="0"/>
              </a:ext>
            </a:extLst>
          </a:blip>
          <a:srcRect l="1777" t="3740" r="12189"/>
          <a:stretch/>
        </p:blipFill>
        <p:spPr>
          <a:xfrm>
            <a:off x="6248400" y="2216205"/>
            <a:ext cx="2517742" cy="2425589"/>
          </a:xfrm>
          <a:prstGeom prst="flowChartConnector">
            <a:avLst/>
          </a:prstGeom>
        </p:spPr>
      </p:pic>
    </p:spTree>
    <p:extLst>
      <p:ext uri="{BB962C8B-B14F-4D97-AF65-F5344CB8AC3E}">
        <p14:creationId xmlns:p14="http://schemas.microsoft.com/office/powerpoint/2010/main" val="122018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D7586-40E7-4934-AAF9-9017239B5E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DDE584-3DA8-40E4-ACC9-88F78B4E2456}"/>
              </a:ext>
            </a:extLst>
          </p:cNvPr>
          <p:cNvSpPr>
            <a:spLocks noGrp="1"/>
          </p:cNvSpPr>
          <p:nvPr>
            <p:ph idx="1"/>
          </p:nvPr>
        </p:nvSpPr>
        <p:spPr/>
        <p:txBody>
          <a:bodyPr/>
          <a:lstStyle/>
          <a:p>
            <a:endParaRPr lang="en-US"/>
          </a:p>
        </p:txBody>
      </p:sp>
      <p:pic>
        <p:nvPicPr>
          <p:cNvPr id="4" name="Content Placeholder 6" descr="A tree in a forest&#10;&#10;Description generated with very high confidence">
            <a:extLst>
              <a:ext uri="{FF2B5EF4-FFF2-40B4-BE49-F238E27FC236}">
                <a16:creationId xmlns:a16="http://schemas.microsoft.com/office/drawing/2014/main" id="{91D4DDF9-2AA3-41C7-B5A8-B4BBF2F7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484402"/>
          </a:xfrm>
          <a:prstGeom prst="rect">
            <a:avLst/>
          </a:prstGeom>
        </p:spPr>
      </p:pic>
      <p:sp>
        <p:nvSpPr>
          <p:cNvPr id="5" name="Rectangle 4">
            <a:extLst>
              <a:ext uri="{FF2B5EF4-FFF2-40B4-BE49-F238E27FC236}">
                <a16:creationId xmlns:a16="http://schemas.microsoft.com/office/drawing/2014/main" id="{46B048E2-E0AC-496F-85DD-FC5ABACAFF0A}"/>
              </a:ext>
            </a:extLst>
          </p:cNvPr>
          <p:cNvSpPr/>
          <p:nvPr/>
        </p:nvSpPr>
        <p:spPr>
          <a:xfrm>
            <a:off x="124331" y="6488668"/>
            <a:ext cx="4470391" cy="369332"/>
          </a:xfrm>
          <a:prstGeom prst="rect">
            <a:avLst/>
          </a:prstGeom>
        </p:spPr>
        <p:txBody>
          <a:bodyPr wrap="none">
            <a:spAutoFit/>
          </a:bodyPr>
          <a:lstStyle/>
          <a:p>
            <a:r>
              <a:rPr lang="en-US" dirty="0"/>
              <a:t>Coffee Plantation in </a:t>
            </a:r>
            <a:r>
              <a:rPr lang="en-US" dirty="0" err="1"/>
              <a:t>Chikmagalur</a:t>
            </a:r>
            <a:r>
              <a:rPr lang="en-US" dirty="0"/>
              <a:t>, India (2012)</a:t>
            </a:r>
          </a:p>
        </p:txBody>
      </p:sp>
    </p:spTree>
    <p:extLst>
      <p:ext uri="{BB962C8B-B14F-4D97-AF65-F5344CB8AC3E}">
        <p14:creationId xmlns:p14="http://schemas.microsoft.com/office/powerpoint/2010/main" val="2061744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613E-CF48-483F-8A11-C059F84025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33BE0F-F327-41AF-9D5F-A298FD80E72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18985B3-0611-4E6C-B461-4CB320BA1884}"/>
              </a:ext>
            </a:extLst>
          </p:cNvPr>
          <p:cNvPicPr>
            <a:picLocks noChangeAspect="1"/>
          </p:cNvPicPr>
          <p:nvPr/>
        </p:nvPicPr>
        <p:blipFill>
          <a:blip r:embed="rId3"/>
          <a:stretch>
            <a:fillRect/>
          </a:stretch>
        </p:blipFill>
        <p:spPr>
          <a:xfrm>
            <a:off x="0" y="0"/>
            <a:ext cx="12192000" cy="6342743"/>
          </a:xfrm>
          <a:prstGeom prst="rect">
            <a:avLst/>
          </a:prstGeom>
        </p:spPr>
      </p:pic>
    </p:spTree>
    <p:extLst>
      <p:ext uri="{BB962C8B-B14F-4D97-AF65-F5344CB8AC3E}">
        <p14:creationId xmlns:p14="http://schemas.microsoft.com/office/powerpoint/2010/main" val="1726304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97F43-054C-4689-817B-FFE14FF413BA}"/>
              </a:ext>
            </a:extLst>
          </p:cNvPr>
          <p:cNvSpPr>
            <a:spLocks noGrp="1"/>
          </p:cNvSpPr>
          <p:nvPr>
            <p:ph type="title"/>
          </p:nvPr>
        </p:nvSpPr>
        <p:spPr/>
        <p:txBody>
          <a:bodyPr/>
          <a:lstStyle/>
          <a:p>
            <a:endParaRPr lang="en-US"/>
          </a:p>
        </p:txBody>
      </p:sp>
      <p:pic>
        <p:nvPicPr>
          <p:cNvPr id="5" name="Content Placeholder 4" descr="A large tree in a forest&#10;&#10;Description automatically generated">
            <a:extLst>
              <a:ext uri="{FF2B5EF4-FFF2-40B4-BE49-F238E27FC236}">
                <a16:creationId xmlns:a16="http://schemas.microsoft.com/office/drawing/2014/main" id="{76C6113C-BD86-436B-B8DD-518554B772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386513"/>
          </a:xfrm>
        </p:spPr>
      </p:pic>
      <p:sp>
        <p:nvSpPr>
          <p:cNvPr id="3" name="TextBox 2">
            <a:extLst>
              <a:ext uri="{FF2B5EF4-FFF2-40B4-BE49-F238E27FC236}">
                <a16:creationId xmlns:a16="http://schemas.microsoft.com/office/drawing/2014/main" id="{4F21466E-30CB-71E7-4667-1B1038D73C87}"/>
              </a:ext>
            </a:extLst>
          </p:cNvPr>
          <p:cNvSpPr txBox="1"/>
          <p:nvPr/>
        </p:nvSpPr>
        <p:spPr>
          <a:xfrm>
            <a:off x="0" y="6492875"/>
            <a:ext cx="12192000" cy="369332"/>
          </a:xfrm>
          <a:prstGeom prst="rect">
            <a:avLst/>
          </a:prstGeom>
          <a:noFill/>
        </p:spPr>
        <p:txBody>
          <a:bodyPr wrap="square" rtlCol="0">
            <a:spAutoFit/>
          </a:bodyPr>
          <a:lstStyle/>
          <a:p>
            <a:r>
              <a:rPr lang="en-US" dirty="0"/>
              <a:t>Finca </a:t>
            </a:r>
            <a:r>
              <a:rPr lang="en-US" dirty="0" err="1"/>
              <a:t>Irland</a:t>
            </a:r>
            <a:r>
              <a:rPr lang="en-US" dirty="0"/>
              <a:t>, </a:t>
            </a:r>
            <a:r>
              <a:rPr lang="en-US" dirty="0" err="1"/>
              <a:t>Soconusco</a:t>
            </a:r>
            <a:r>
              <a:rPr lang="en-US" dirty="0"/>
              <a:t>, Chiapas, Mexico</a:t>
            </a:r>
          </a:p>
        </p:txBody>
      </p:sp>
    </p:spTree>
    <p:extLst>
      <p:ext uri="{BB962C8B-B14F-4D97-AF65-F5344CB8AC3E}">
        <p14:creationId xmlns:p14="http://schemas.microsoft.com/office/powerpoint/2010/main" val="3354625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6CCA43-C17D-7490-F052-EB575419B815}"/>
              </a:ext>
            </a:extLst>
          </p:cNvPr>
          <p:cNvSpPr>
            <a:spLocks noGrp="1"/>
          </p:cNvSpPr>
          <p:nvPr>
            <p:ph type="title"/>
          </p:nvPr>
        </p:nvSpPr>
        <p:spPr/>
        <p:txBody>
          <a:bodyPr/>
          <a:lstStyle/>
          <a:p>
            <a:r>
              <a:rPr lang="en-US" dirty="0"/>
              <a:t>Ants in Coffee Agroecosystems</a:t>
            </a:r>
          </a:p>
        </p:txBody>
      </p:sp>
      <p:sp>
        <p:nvSpPr>
          <p:cNvPr id="8" name="Text Placeholder 7">
            <a:extLst>
              <a:ext uri="{FF2B5EF4-FFF2-40B4-BE49-F238E27FC236}">
                <a16:creationId xmlns:a16="http://schemas.microsoft.com/office/drawing/2014/main" id="{3EB072EA-BAD0-5DBD-1252-7E95D39DF61B}"/>
              </a:ext>
            </a:extLst>
          </p:cNvPr>
          <p:cNvSpPr>
            <a:spLocks noGrp="1"/>
          </p:cNvSpPr>
          <p:nvPr>
            <p:ph type="body" idx="1"/>
          </p:nvPr>
        </p:nvSpPr>
        <p:spPr/>
        <p:txBody>
          <a:bodyPr/>
          <a:lstStyle/>
          <a:p>
            <a:r>
              <a:rPr lang="en-US" dirty="0"/>
              <a:t>Decomposition</a:t>
            </a:r>
          </a:p>
        </p:txBody>
      </p:sp>
      <p:sp>
        <p:nvSpPr>
          <p:cNvPr id="10" name="Text Placeholder 9">
            <a:extLst>
              <a:ext uri="{FF2B5EF4-FFF2-40B4-BE49-F238E27FC236}">
                <a16:creationId xmlns:a16="http://schemas.microsoft.com/office/drawing/2014/main" id="{4D3B959A-73EC-0796-F271-67B0490E0DF1}"/>
              </a:ext>
            </a:extLst>
          </p:cNvPr>
          <p:cNvSpPr>
            <a:spLocks noGrp="1"/>
          </p:cNvSpPr>
          <p:nvPr>
            <p:ph type="body" sz="quarter" idx="3"/>
          </p:nvPr>
        </p:nvSpPr>
        <p:spPr/>
        <p:txBody>
          <a:bodyPr/>
          <a:lstStyle/>
          <a:p>
            <a:endParaRPr lang="en-US"/>
          </a:p>
        </p:txBody>
      </p:sp>
      <p:sp>
        <p:nvSpPr>
          <p:cNvPr id="12" name="Content Placeholder 11">
            <a:extLst>
              <a:ext uri="{FF2B5EF4-FFF2-40B4-BE49-F238E27FC236}">
                <a16:creationId xmlns:a16="http://schemas.microsoft.com/office/drawing/2014/main" id="{0B1C434C-148F-6611-7421-1604BABAC6B3}"/>
              </a:ext>
            </a:extLst>
          </p:cNvPr>
          <p:cNvSpPr>
            <a:spLocks noGrp="1"/>
          </p:cNvSpPr>
          <p:nvPr>
            <p:ph sz="quarter" idx="4"/>
          </p:nvPr>
        </p:nvSpPr>
        <p:spPr/>
        <p:txBody>
          <a:bodyPr/>
          <a:lstStyle/>
          <a:p>
            <a:endParaRPr lang="en-US"/>
          </a:p>
        </p:txBody>
      </p:sp>
      <p:pic>
        <p:nvPicPr>
          <p:cNvPr id="6" name="Picture 5">
            <a:extLst>
              <a:ext uri="{FF2B5EF4-FFF2-40B4-BE49-F238E27FC236}">
                <a16:creationId xmlns:a16="http://schemas.microsoft.com/office/drawing/2014/main" id="{6C9612C2-4BD4-99D6-3EE2-353019FDA76F}"/>
              </a:ext>
            </a:extLst>
          </p:cNvPr>
          <p:cNvPicPr>
            <a:picLocks noChangeAspect="1"/>
          </p:cNvPicPr>
          <p:nvPr/>
        </p:nvPicPr>
        <p:blipFill>
          <a:blip r:embed="rId2"/>
          <a:stretch>
            <a:fillRect/>
          </a:stretch>
        </p:blipFill>
        <p:spPr>
          <a:xfrm>
            <a:off x="6172200" y="2514600"/>
            <a:ext cx="5787992" cy="2691415"/>
          </a:xfrm>
          <a:prstGeom prst="rect">
            <a:avLst/>
          </a:prstGeom>
          <a:noFill/>
        </p:spPr>
      </p:pic>
      <p:pic>
        <p:nvPicPr>
          <p:cNvPr id="16" name="Content Placeholder 15">
            <a:extLst>
              <a:ext uri="{FF2B5EF4-FFF2-40B4-BE49-F238E27FC236}">
                <a16:creationId xmlns:a16="http://schemas.microsoft.com/office/drawing/2014/main" id="{9364AD36-1943-B500-E0EA-FF36A71F4AC4}"/>
              </a:ext>
            </a:extLst>
          </p:cNvPr>
          <p:cNvPicPr>
            <a:picLocks noGrp="1" noChangeAspect="1"/>
          </p:cNvPicPr>
          <p:nvPr>
            <p:ph sz="half" idx="2"/>
          </p:nvPr>
        </p:nvPicPr>
        <p:blipFill rotWithShape="1">
          <a:blip r:embed="rId3"/>
          <a:srcRect b="20342"/>
          <a:stretch/>
        </p:blipFill>
        <p:spPr>
          <a:xfrm>
            <a:off x="1967864" y="2505075"/>
            <a:ext cx="2901635" cy="3684588"/>
          </a:xfrm>
          <a:prstGeom prst="rect">
            <a:avLst/>
          </a:prstGeom>
        </p:spPr>
      </p:pic>
      <p:sp>
        <p:nvSpPr>
          <p:cNvPr id="17" name="TextBox 16">
            <a:extLst>
              <a:ext uri="{FF2B5EF4-FFF2-40B4-BE49-F238E27FC236}">
                <a16:creationId xmlns:a16="http://schemas.microsoft.com/office/drawing/2014/main" id="{D97C3684-409B-D2AB-FE46-41D31BA2D623}"/>
              </a:ext>
            </a:extLst>
          </p:cNvPr>
          <p:cNvSpPr txBox="1"/>
          <p:nvPr/>
        </p:nvSpPr>
        <p:spPr>
          <a:xfrm>
            <a:off x="914400" y="6189663"/>
            <a:ext cx="3429000" cy="246221"/>
          </a:xfrm>
          <a:prstGeom prst="rect">
            <a:avLst/>
          </a:prstGeom>
          <a:noFill/>
        </p:spPr>
        <p:txBody>
          <a:bodyPr wrap="square" rtlCol="0">
            <a:spAutoFit/>
          </a:bodyPr>
          <a:lstStyle/>
          <a:p>
            <a:r>
              <a:rPr lang="en-US" sz="1000" dirty="0"/>
              <a:t>Schmitt et al. 2019.</a:t>
            </a:r>
          </a:p>
        </p:txBody>
      </p:sp>
    </p:spTree>
    <p:extLst>
      <p:ext uri="{BB962C8B-B14F-4D97-AF65-F5344CB8AC3E}">
        <p14:creationId xmlns:p14="http://schemas.microsoft.com/office/powerpoint/2010/main" val="382762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A42CBC-FF5F-5F68-6AE6-E9197EF2014E}"/>
              </a:ext>
            </a:extLst>
          </p:cNvPr>
          <p:cNvSpPr>
            <a:spLocks noGrp="1"/>
          </p:cNvSpPr>
          <p:nvPr>
            <p:ph type="title"/>
          </p:nvPr>
        </p:nvSpPr>
        <p:spPr/>
        <p:txBody>
          <a:bodyPr/>
          <a:lstStyle/>
          <a:p>
            <a:r>
              <a:rPr lang="en-US" dirty="0"/>
              <a:t>Ants and Decomposition</a:t>
            </a:r>
          </a:p>
        </p:txBody>
      </p:sp>
      <p:pic>
        <p:nvPicPr>
          <p:cNvPr id="12" name="Content Placeholder 11">
            <a:extLst>
              <a:ext uri="{FF2B5EF4-FFF2-40B4-BE49-F238E27FC236}">
                <a16:creationId xmlns:a16="http://schemas.microsoft.com/office/drawing/2014/main" id="{D9F03476-5C2C-80A6-24FF-CC78E7F5DA92}"/>
              </a:ext>
            </a:extLst>
          </p:cNvPr>
          <p:cNvPicPr>
            <a:picLocks noGrp="1" noChangeAspect="1"/>
          </p:cNvPicPr>
          <p:nvPr>
            <p:ph idx="1"/>
          </p:nvPr>
        </p:nvPicPr>
        <p:blipFill>
          <a:blip r:embed="rId2"/>
          <a:stretch>
            <a:fillRect/>
          </a:stretch>
        </p:blipFill>
        <p:spPr>
          <a:xfrm>
            <a:off x="2117311" y="1825625"/>
            <a:ext cx="7957377" cy="4351338"/>
          </a:xfrm>
        </p:spPr>
      </p:pic>
      <p:sp>
        <p:nvSpPr>
          <p:cNvPr id="13" name="TextBox 12">
            <a:extLst>
              <a:ext uri="{FF2B5EF4-FFF2-40B4-BE49-F238E27FC236}">
                <a16:creationId xmlns:a16="http://schemas.microsoft.com/office/drawing/2014/main" id="{64A1989C-2C27-9A62-4D5E-3AD1542612B7}"/>
              </a:ext>
            </a:extLst>
          </p:cNvPr>
          <p:cNvSpPr txBox="1"/>
          <p:nvPr/>
        </p:nvSpPr>
        <p:spPr>
          <a:xfrm>
            <a:off x="3886200" y="6311900"/>
            <a:ext cx="5334000" cy="246221"/>
          </a:xfrm>
          <a:prstGeom prst="rect">
            <a:avLst/>
          </a:prstGeom>
          <a:noFill/>
        </p:spPr>
        <p:txBody>
          <a:bodyPr wrap="square" rtlCol="0">
            <a:spAutoFit/>
          </a:bodyPr>
          <a:lstStyle/>
          <a:p>
            <a:r>
              <a:rPr lang="en-US" sz="1000" dirty="0"/>
              <a:t>Data from Tiago Fernandes, PhD.</a:t>
            </a:r>
          </a:p>
        </p:txBody>
      </p:sp>
    </p:spTree>
    <p:extLst>
      <p:ext uri="{BB962C8B-B14F-4D97-AF65-F5344CB8AC3E}">
        <p14:creationId xmlns:p14="http://schemas.microsoft.com/office/powerpoint/2010/main" val="2731834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7560-D8A2-0A89-7515-F3C5EBE17C47}"/>
              </a:ext>
            </a:extLst>
          </p:cNvPr>
          <p:cNvSpPr>
            <a:spLocks noGrp="1"/>
          </p:cNvSpPr>
          <p:nvPr>
            <p:ph type="title"/>
          </p:nvPr>
        </p:nvSpPr>
        <p:spPr/>
        <p:txBody>
          <a:bodyPr/>
          <a:lstStyle/>
          <a:p>
            <a:r>
              <a:rPr lang="en-US" dirty="0"/>
              <a:t>Ants in Coffee Agroecosystems</a:t>
            </a:r>
          </a:p>
        </p:txBody>
      </p:sp>
      <p:sp>
        <p:nvSpPr>
          <p:cNvPr id="12" name="Text Placeholder 11">
            <a:extLst>
              <a:ext uri="{FF2B5EF4-FFF2-40B4-BE49-F238E27FC236}">
                <a16:creationId xmlns:a16="http://schemas.microsoft.com/office/drawing/2014/main" id="{B28422E1-46D6-0F00-9573-9DCEC9DDB244}"/>
              </a:ext>
            </a:extLst>
          </p:cNvPr>
          <p:cNvSpPr>
            <a:spLocks noGrp="1"/>
          </p:cNvSpPr>
          <p:nvPr>
            <p:ph type="body" idx="1"/>
          </p:nvPr>
        </p:nvSpPr>
        <p:spPr/>
        <p:txBody>
          <a:bodyPr/>
          <a:lstStyle/>
          <a:p>
            <a:r>
              <a:rPr lang="en-US" dirty="0"/>
              <a:t>Nutrient availability and Ants</a:t>
            </a:r>
          </a:p>
        </p:txBody>
      </p:sp>
      <p:sp>
        <p:nvSpPr>
          <p:cNvPr id="14" name="Text Placeholder 13">
            <a:extLst>
              <a:ext uri="{FF2B5EF4-FFF2-40B4-BE49-F238E27FC236}">
                <a16:creationId xmlns:a16="http://schemas.microsoft.com/office/drawing/2014/main" id="{5FEE11F6-EC0C-9CC4-0D08-323F4E958A2D}"/>
              </a:ext>
            </a:extLst>
          </p:cNvPr>
          <p:cNvSpPr>
            <a:spLocks noGrp="1"/>
          </p:cNvSpPr>
          <p:nvPr>
            <p:ph type="body" sz="quarter" idx="3"/>
          </p:nvPr>
        </p:nvSpPr>
        <p:spPr/>
        <p:txBody>
          <a:bodyPr/>
          <a:lstStyle/>
          <a:p>
            <a:r>
              <a:rPr lang="es-ES" dirty="0" err="1"/>
              <a:t>Distance</a:t>
            </a:r>
            <a:r>
              <a:rPr lang="es-ES" dirty="0"/>
              <a:t> </a:t>
            </a:r>
            <a:r>
              <a:rPr lang="es-ES" dirty="0" err="1"/>
              <a:t>to</a:t>
            </a:r>
            <a:r>
              <a:rPr lang="es-ES" dirty="0"/>
              <a:t> Edge and </a:t>
            </a:r>
            <a:r>
              <a:rPr lang="es-ES" dirty="0" err="1"/>
              <a:t>Ants</a:t>
            </a:r>
            <a:endParaRPr lang="en-US" dirty="0"/>
          </a:p>
        </p:txBody>
      </p:sp>
      <p:sp>
        <p:nvSpPr>
          <p:cNvPr id="11" name="TextBox 10">
            <a:extLst>
              <a:ext uri="{FF2B5EF4-FFF2-40B4-BE49-F238E27FC236}">
                <a16:creationId xmlns:a16="http://schemas.microsoft.com/office/drawing/2014/main" id="{413026CB-37D8-51A4-DD87-E5A606D2DF40}"/>
              </a:ext>
            </a:extLst>
          </p:cNvPr>
          <p:cNvSpPr txBox="1"/>
          <p:nvPr/>
        </p:nvSpPr>
        <p:spPr>
          <a:xfrm>
            <a:off x="1513681" y="6277431"/>
            <a:ext cx="3810000" cy="246221"/>
          </a:xfrm>
          <a:prstGeom prst="rect">
            <a:avLst/>
          </a:prstGeom>
          <a:noFill/>
        </p:spPr>
        <p:txBody>
          <a:bodyPr wrap="square" rtlCol="0">
            <a:spAutoFit/>
          </a:bodyPr>
          <a:lstStyle/>
          <a:p>
            <a:r>
              <a:rPr lang="en-US" sz="1000" dirty="0"/>
              <a:t>Aponte Rol</a:t>
            </a:r>
            <a:r>
              <a:rPr lang="es-ES" sz="1000" dirty="0" err="1"/>
              <a:t>ón</a:t>
            </a:r>
            <a:r>
              <a:rPr lang="es-ES" sz="1000" dirty="0"/>
              <a:t> &amp; Perfecto  2023</a:t>
            </a:r>
            <a:endParaRPr lang="en-US" sz="1000" dirty="0"/>
          </a:p>
        </p:txBody>
      </p:sp>
      <p:pic>
        <p:nvPicPr>
          <p:cNvPr id="16" name="Main graphic">
            <a:extLst>
              <a:ext uri="{FF2B5EF4-FFF2-40B4-BE49-F238E27FC236}">
                <a16:creationId xmlns:a16="http://schemas.microsoft.com/office/drawing/2014/main" id="{3FFFCECA-28AF-178F-83F5-C03E5E934382}"/>
              </a:ext>
            </a:extLst>
          </p:cNvPr>
          <p:cNvPicPr>
            <a:picLocks noGrp="1"/>
          </p:cNvPicPr>
          <p:nvPr>
            <p:ph sz="half" idx="2"/>
          </p:nvPr>
        </p:nvPicPr>
        <p:blipFill>
          <a:blip r:embed="rId2"/>
          <a:stretch/>
        </p:blipFill>
        <p:spPr>
          <a:xfrm>
            <a:off x="1354226" y="2505075"/>
            <a:ext cx="4128911" cy="3684588"/>
          </a:xfrm>
          <a:prstGeom prst="rect">
            <a:avLst/>
          </a:prstGeom>
          <a:ln>
            <a:noFill/>
          </a:ln>
        </p:spPr>
      </p:pic>
      <p:pic>
        <p:nvPicPr>
          <p:cNvPr id="5122" name="Picture 2" descr="Details are in the caption following the image">
            <a:extLst>
              <a:ext uri="{FF2B5EF4-FFF2-40B4-BE49-F238E27FC236}">
                <a16:creationId xmlns:a16="http://schemas.microsoft.com/office/drawing/2014/main" id="{2577C163-29FB-9933-9C4C-60B854AE15C3}"/>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248400" y="2988746"/>
            <a:ext cx="5183188" cy="30397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1C5CAF2-2D24-E7E7-43D6-641E507961EB}"/>
              </a:ext>
            </a:extLst>
          </p:cNvPr>
          <p:cNvSpPr txBox="1"/>
          <p:nvPr/>
        </p:nvSpPr>
        <p:spPr>
          <a:xfrm>
            <a:off x="6553200" y="6243272"/>
            <a:ext cx="3810000" cy="246221"/>
          </a:xfrm>
          <a:prstGeom prst="rect">
            <a:avLst/>
          </a:prstGeom>
          <a:noFill/>
        </p:spPr>
        <p:txBody>
          <a:bodyPr wrap="square" rtlCol="0">
            <a:spAutoFit/>
          </a:bodyPr>
          <a:lstStyle/>
          <a:p>
            <a:r>
              <a:rPr lang="en-US" sz="1000" dirty="0"/>
              <a:t>Aponte Rol</a:t>
            </a:r>
            <a:r>
              <a:rPr lang="es-ES" sz="1000" dirty="0" err="1"/>
              <a:t>ón</a:t>
            </a:r>
            <a:r>
              <a:rPr lang="es-ES" sz="1000" dirty="0"/>
              <a:t> &amp; Perfecto 2023.</a:t>
            </a:r>
            <a:endParaRPr lang="en-US" sz="1000" dirty="0"/>
          </a:p>
        </p:txBody>
      </p:sp>
    </p:spTree>
    <p:extLst>
      <p:ext uri="{BB962C8B-B14F-4D97-AF65-F5344CB8AC3E}">
        <p14:creationId xmlns:p14="http://schemas.microsoft.com/office/powerpoint/2010/main" val="298809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6CCA43-C17D-7490-F052-EB575419B815}"/>
              </a:ext>
            </a:extLst>
          </p:cNvPr>
          <p:cNvSpPr>
            <a:spLocks noGrp="1"/>
          </p:cNvSpPr>
          <p:nvPr>
            <p:ph type="title"/>
          </p:nvPr>
        </p:nvSpPr>
        <p:spPr/>
        <p:txBody>
          <a:bodyPr/>
          <a:lstStyle/>
          <a:p>
            <a:r>
              <a:rPr lang="en-US" dirty="0"/>
              <a:t>Ants in Coffee Agroecosystems</a:t>
            </a:r>
          </a:p>
        </p:txBody>
      </p:sp>
      <p:sp>
        <p:nvSpPr>
          <p:cNvPr id="8" name="Text Placeholder 7">
            <a:extLst>
              <a:ext uri="{FF2B5EF4-FFF2-40B4-BE49-F238E27FC236}">
                <a16:creationId xmlns:a16="http://schemas.microsoft.com/office/drawing/2014/main" id="{3EB072EA-BAD0-5DBD-1252-7E95D39DF61B}"/>
              </a:ext>
            </a:extLst>
          </p:cNvPr>
          <p:cNvSpPr>
            <a:spLocks noGrp="1"/>
          </p:cNvSpPr>
          <p:nvPr>
            <p:ph type="body" idx="1"/>
          </p:nvPr>
        </p:nvSpPr>
        <p:spPr/>
        <p:txBody>
          <a:bodyPr/>
          <a:lstStyle/>
          <a:p>
            <a:r>
              <a:rPr lang="en-US" dirty="0"/>
              <a:t>Predation and Herbivory</a:t>
            </a:r>
          </a:p>
        </p:txBody>
      </p:sp>
      <p:pic>
        <p:nvPicPr>
          <p:cNvPr id="3" name="Content Placeholder 2" descr="A diagram of a leaf and a leaf&#10;&#10;Description automatically generated">
            <a:extLst>
              <a:ext uri="{FF2B5EF4-FFF2-40B4-BE49-F238E27FC236}">
                <a16:creationId xmlns:a16="http://schemas.microsoft.com/office/drawing/2014/main" id="{244281C0-4CE7-B447-70EC-729995A450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3271" y="2819400"/>
            <a:ext cx="5492360" cy="2657100"/>
          </a:xfrm>
        </p:spPr>
      </p:pic>
      <p:sp>
        <p:nvSpPr>
          <p:cNvPr id="10" name="Text Placeholder 9">
            <a:extLst>
              <a:ext uri="{FF2B5EF4-FFF2-40B4-BE49-F238E27FC236}">
                <a16:creationId xmlns:a16="http://schemas.microsoft.com/office/drawing/2014/main" id="{4D3B959A-73EC-0796-F271-67B0490E0DF1}"/>
              </a:ext>
            </a:extLst>
          </p:cNvPr>
          <p:cNvSpPr>
            <a:spLocks noGrp="1"/>
          </p:cNvSpPr>
          <p:nvPr>
            <p:ph type="body" sz="quarter" idx="3"/>
          </p:nvPr>
        </p:nvSpPr>
        <p:spPr/>
        <p:txBody>
          <a:bodyPr/>
          <a:lstStyle/>
          <a:p>
            <a:endParaRPr lang="en-US"/>
          </a:p>
        </p:txBody>
      </p:sp>
      <p:sp>
        <p:nvSpPr>
          <p:cNvPr id="12" name="Content Placeholder 11">
            <a:extLst>
              <a:ext uri="{FF2B5EF4-FFF2-40B4-BE49-F238E27FC236}">
                <a16:creationId xmlns:a16="http://schemas.microsoft.com/office/drawing/2014/main" id="{0B1C434C-148F-6611-7421-1604BABAC6B3}"/>
              </a:ext>
            </a:extLst>
          </p:cNvPr>
          <p:cNvSpPr>
            <a:spLocks noGrp="1"/>
          </p:cNvSpPr>
          <p:nvPr>
            <p:ph sz="quarter" idx="4"/>
          </p:nvPr>
        </p:nvSpPr>
        <p:spPr/>
        <p:txBody>
          <a:bodyPr/>
          <a:lstStyle/>
          <a:p>
            <a:endParaRPr lang="en-US" dirty="0"/>
          </a:p>
        </p:txBody>
      </p:sp>
      <p:pic>
        <p:nvPicPr>
          <p:cNvPr id="6" name="Picture 5">
            <a:extLst>
              <a:ext uri="{FF2B5EF4-FFF2-40B4-BE49-F238E27FC236}">
                <a16:creationId xmlns:a16="http://schemas.microsoft.com/office/drawing/2014/main" id="{6C9612C2-4BD4-99D6-3EE2-353019FDA76F}"/>
              </a:ext>
            </a:extLst>
          </p:cNvPr>
          <p:cNvPicPr>
            <a:picLocks noChangeAspect="1"/>
          </p:cNvPicPr>
          <p:nvPr/>
        </p:nvPicPr>
        <p:blipFill>
          <a:blip r:embed="rId3"/>
          <a:stretch>
            <a:fillRect/>
          </a:stretch>
        </p:blipFill>
        <p:spPr>
          <a:xfrm>
            <a:off x="6172200" y="2785085"/>
            <a:ext cx="5686048" cy="2691415"/>
          </a:xfrm>
          <a:prstGeom prst="rect">
            <a:avLst/>
          </a:prstGeom>
          <a:noFill/>
        </p:spPr>
      </p:pic>
    </p:spTree>
    <p:extLst>
      <p:ext uri="{BB962C8B-B14F-4D97-AF65-F5344CB8AC3E}">
        <p14:creationId xmlns:p14="http://schemas.microsoft.com/office/powerpoint/2010/main" val="1852707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6CCA43-C17D-7490-F052-EB575419B815}"/>
              </a:ext>
            </a:extLst>
          </p:cNvPr>
          <p:cNvSpPr>
            <a:spLocks noGrp="1"/>
          </p:cNvSpPr>
          <p:nvPr>
            <p:ph type="title"/>
          </p:nvPr>
        </p:nvSpPr>
        <p:spPr/>
        <p:txBody>
          <a:bodyPr/>
          <a:lstStyle/>
          <a:p>
            <a:r>
              <a:rPr lang="en-US" dirty="0"/>
              <a:t>Ants in Coffee Agroecosystems</a:t>
            </a:r>
          </a:p>
        </p:txBody>
      </p:sp>
      <p:sp>
        <p:nvSpPr>
          <p:cNvPr id="8" name="Text Placeholder 7">
            <a:extLst>
              <a:ext uri="{FF2B5EF4-FFF2-40B4-BE49-F238E27FC236}">
                <a16:creationId xmlns:a16="http://schemas.microsoft.com/office/drawing/2014/main" id="{3EB072EA-BAD0-5DBD-1252-7E95D39DF61B}"/>
              </a:ext>
            </a:extLst>
          </p:cNvPr>
          <p:cNvSpPr>
            <a:spLocks noGrp="1"/>
          </p:cNvSpPr>
          <p:nvPr>
            <p:ph type="body" idx="1"/>
          </p:nvPr>
        </p:nvSpPr>
        <p:spPr/>
        <p:txBody>
          <a:bodyPr/>
          <a:lstStyle/>
          <a:p>
            <a:r>
              <a:rPr lang="en-US" dirty="0"/>
              <a:t>Predation/trait-mediated interactions</a:t>
            </a:r>
          </a:p>
        </p:txBody>
      </p:sp>
      <p:pic>
        <p:nvPicPr>
          <p:cNvPr id="3" name="Content Placeholder 2" descr="A diagram of a leaf and a leaf&#10;&#10;Description automatically generated">
            <a:extLst>
              <a:ext uri="{FF2B5EF4-FFF2-40B4-BE49-F238E27FC236}">
                <a16:creationId xmlns:a16="http://schemas.microsoft.com/office/drawing/2014/main" id="{244281C0-4CE7-B447-70EC-729995A450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28970" y="2819400"/>
            <a:ext cx="5590831" cy="2657100"/>
          </a:xfrm>
        </p:spPr>
      </p:pic>
      <p:sp>
        <p:nvSpPr>
          <p:cNvPr id="10" name="Text Placeholder 9">
            <a:extLst>
              <a:ext uri="{FF2B5EF4-FFF2-40B4-BE49-F238E27FC236}">
                <a16:creationId xmlns:a16="http://schemas.microsoft.com/office/drawing/2014/main" id="{4D3B959A-73EC-0796-F271-67B0490E0DF1}"/>
              </a:ext>
            </a:extLst>
          </p:cNvPr>
          <p:cNvSpPr>
            <a:spLocks noGrp="1"/>
          </p:cNvSpPr>
          <p:nvPr>
            <p:ph type="body" sz="quarter" idx="3"/>
          </p:nvPr>
        </p:nvSpPr>
        <p:spPr/>
        <p:txBody>
          <a:bodyPr/>
          <a:lstStyle/>
          <a:p>
            <a:endParaRPr lang="en-US"/>
          </a:p>
        </p:txBody>
      </p:sp>
      <p:pic>
        <p:nvPicPr>
          <p:cNvPr id="2" name="Content Placeholder 1">
            <a:extLst>
              <a:ext uri="{FF2B5EF4-FFF2-40B4-BE49-F238E27FC236}">
                <a16:creationId xmlns:a16="http://schemas.microsoft.com/office/drawing/2014/main" id="{01BB1021-D91A-48AD-5DD9-04AD5ECABBB5}"/>
              </a:ext>
            </a:extLst>
          </p:cNvPr>
          <p:cNvPicPr>
            <a:picLocks noGrp="1" noChangeAspect="1"/>
          </p:cNvPicPr>
          <p:nvPr>
            <p:ph sz="quarter" idx="4"/>
          </p:nvPr>
        </p:nvPicPr>
        <p:blipFill>
          <a:blip r:embed="rId3"/>
          <a:stretch>
            <a:fillRect/>
          </a:stretch>
        </p:blipFill>
        <p:spPr>
          <a:xfrm>
            <a:off x="6172200" y="2678162"/>
            <a:ext cx="5183188" cy="3338413"/>
          </a:xfrm>
          <a:prstGeom prst="rect">
            <a:avLst/>
          </a:prstGeom>
        </p:spPr>
      </p:pic>
      <p:sp>
        <p:nvSpPr>
          <p:cNvPr id="4" name="TextBox 3">
            <a:extLst>
              <a:ext uri="{FF2B5EF4-FFF2-40B4-BE49-F238E27FC236}">
                <a16:creationId xmlns:a16="http://schemas.microsoft.com/office/drawing/2014/main" id="{C3671E5B-74F7-B8F6-D07B-6FC5704CF1BA}"/>
              </a:ext>
            </a:extLst>
          </p:cNvPr>
          <p:cNvSpPr txBox="1"/>
          <p:nvPr/>
        </p:nvSpPr>
        <p:spPr>
          <a:xfrm>
            <a:off x="609600" y="6016575"/>
            <a:ext cx="4800600" cy="246221"/>
          </a:xfrm>
          <a:prstGeom prst="rect">
            <a:avLst/>
          </a:prstGeom>
          <a:noFill/>
        </p:spPr>
        <p:txBody>
          <a:bodyPr wrap="square" rtlCol="0">
            <a:spAutoFit/>
          </a:bodyPr>
          <a:lstStyle/>
          <a:p>
            <a:r>
              <a:rPr lang="en-US" sz="1000" dirty="0"/>
              <a:t>Perfecto et al. 2021. </a:t>
            </a:r>
            <a:r>
              <a:rPr lang="en-US" sz="1000" b="0" i="0" u="none" strike="noStrike" dirty="0">
                <a:solidFill>
                  <a:srgbClr val="2E2E2E"/>
                </a:solidFill>
                <a:effectLst/>
                <a:hlinkClick r:id="rId4" tooltip="Persistent link using digital object identifier"/>
              </a:rPr>
              <a:t>https://doi.org/10.1016/j.agee.2020.107104</a:t>
            </a:r>
            <a:endParaRPr lang="en-US" sz="1000" dirty="0"/>
          </a:p>
        </p:txBody>
      </p:sp>
    </p:spTree>
    <p:extLst>
      <p:ext uri="{BB962C8B-B14F-4D97-AF65-F5344CB8AC3E}">
        <p14:creationId xmlns:p14="http://schemas.microsoft.com/office/powerpoint/2010/main" val="1257641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6A0-B676-1F04-BB91-0389FAE95BBF}"/>
              </a:ext>
            </a:extLst>
          </p:cNvPr>
          <p:cNvSpPr>
            <a:spLocks noGrp="1"/>
          </p:cNvSpPr>
          <p:nvPr>
            <p:ph type="title"/>
          </p:nvPr>
        </p:nvSpPr>
        <p:spPr/>
        <p:txBody>
          <a:bodyPr/>
          <a:lstStyle/>
          <a:p>
            <a:r>
              <a:rPr lang="es-ES" dirty="0" err="1"/>
              <a:t>Ants</a:t>
            </a:r>
            <a:r>
              <a:rPr lang="es-ES" dirty="0"/>
              <a:t> in Tropical </a:t>
            </a:r>
            <a:r>
              <a:rPr lang="es-ES" dirty="0" err="1"/>
              <a:t>systems</a:t>
            </a:r>
            <a:r>
              <a:rPr lang="es-ES" dirty="0"/>
              <a:t>	</a:t>
            </a:r>
            <a:endParaRPr lang="en-US" dirty="0"/>
          </a:p>
        </p:txBody>
      </p:sp>
      <p:sp>
        <p:nvSpPr>
          <p:cNvPr id="4" name="Text Placeholder 3">
            <a:extLst>
              <a:ext uri="{FF2B5EF4-FFF2-40B4-BE49-F238E27FC236}">
                <a16:creationId xmlns:a16="http://schemas.microsoft.com/office/drawing/2014/main" id="{D3C38D59-3250-97C2-3EB7-98F0119A3E6C}"/>
              </a:ext>
            </a:extLst>
          </p:cNvPr>
          <p:cNvSpPr>
            <a:spLocks noGrp="1"/>
          </p:cNvSpPr>
          <p:nvPr>
            <p:ph type="body" idx="1"/>
          </p:nvPr>
        </p:nvSpPr>
        <p:spPr/>
        <p:txBody>
          <a:bodyPr/>
          <a:lstStyle/>
          <a:p>
            <a:r>
              <a:rPr lang="en-US" dirty="0"/>
              <a:t>Herbivory</a:t>
            </a:r>
          </a:p>
        </p:txBody>
      </p:sp>
      <p:sp>
        <p:nvSpPr>
          <p:cNvPr id="5" name="Content Placeholder 4">
            <a:extLst>
              <a:ext uri="{FF2B5EF4-FFF2-40B4-BE49-F238E27FC236}">
                <a16:creationId xmlns:a16="http://schemas.microsoft.com/office/drawing/2014/main" id="{AF622D9D-AEF3-3ACA-1E0B-117428B07B17}"/>
              </a:ext>
            </a:extLst>
          </p:cNvPr>
          <p:cNvSpPr>
            <a:spLocks noGrp="1"/>
          </p:cNvSpPr>
          <p:nvPr>
            <p:ph sz="half" idx="2"/>
          </p:nvPr>
        </p:nvSpPr>
        <p:spPr/>
        <p:txBody>
          <a:bodyPr/>
          <a:lstStyle/>
          <a:p>
            <a:r>
              <a:rPr lang="en-US" dirty="0"/>
              <a:t>By predating on other insects, ants can reduce herbivory.</a:t>
            </a:r>
          </a:p>
        </p:txBody>
      </p:sp>
      <p:sp>
        <p:nvSpPr>
          <p:cNvPr id="6" name="Text Placeholder 5">
            <a:extLst>
              <a:ext uri="{FF2B5EF4-FFF2-40B4-BE49-F238E27FC236}">
                <a16:creationId xmlns:a16="http://schemas.microsoft.com/office/drawing/2014/main" id="{903FA70E-12F9-8E5C-C771-D2A2E11D3F5E}"/>
              </a:ext>
            </a:extLst>
          </p:cNvPr>
          <p:cNvSpPr>
            <a:spLocks noGrp="1"/>
          </p:cNvSpPr>
          <p:nvPr>
            <p:ph type="body" sz="quarter" idx="3"/>
          </p:nvPr>
        </p:nvSpPr>
        <p:spPr/>
        <p:txBody>
          <a:bodyPr/>
          <a:lstStyle/>
          <a:p>
            <a:endParaRPr lang="en-US"/>
          </a:p>
        </p:txBody>
      </p:sp>
      <p:pic>
        <p:nvPicPr>
          <p:cNvPr id="9" name="Content Placeholder 8">
            <a:extLst>
              <a:ext uri="{FF2B5EF4-FFF2-40B4-BE49-F238E27FC236}">
                <a16:creationId xmlns:a16="http://schemas.microsoft.com/office/drawing/2014/main" id="{61FFF52C-4A52-1389-679D-DE7C1D994F66}"/>
              </a:ext>
            </a:extLst>
          </p:cNvPr>
          <p:cNvPicPr>
            <a:picLocks noGrp="1" noChangeAspect="1"/>
          </p:cNvPicPr>
          <p:nvPr>
            <p:ph sz="quarter" idx="4"/>
          </p:nvPr>
        </p:nvPicPr>
        <p:blipFill>
          <a:blip r:embed="rId2"/>
          <a:stretch>
            <a:fillRect/>
          </a:stretch>
        </p:blipFill>
        <p:spPr>
          <a:xfrm>
            <a:off x="6172200" y="2666178"/>
            <a:ext cx="5183188" cy="3362382"/>
          </a:xfrm>
        </p:spPr>
      </p:pic>
      <p:sp>
        <p:nvSpPr>
          <p:cNvPr id="10" name="TextBox 9">
            <a:extLst>
              <a:ext uri="{FF2B5EF4-FFF2-40B4-BE49-F238E27FC236}">
                <a16:creationId xmlns:a16="http://schemas.microsoft.com/office/drawing/2014/main" id="{0F9D7EE0-3C7A-E95F-ED70-8483DDF6B50B}"/>
              </a:ext>
            </a:extLst>
          </p:cNvPr>
          <p:cNvSpPr txBox="1"/>
          <p:nvPr/>
        </p:nvSpPr>
        <p:spPr>
          <a:xfrm>
            <a:off x="5997575" y="6078379"/>
            <a:ext cx="5334000" cy="246221"/>
          </a:xfrm>
          <a:prstGeom prst="rect">
            <a:avLst/>
          </a:prstGeom>
          <a:noFill/>
        </p:spPr>
        <p:txBody>
          <a:bodyPr wrap="square" rtlCol="0">
            <a:spAutoFit/>
          </a:bodyPr>
          <a:lstStyle/>
          <a:p>
            <a:r>
              <a:rPr lang="en-US" sz="1000" dirty="0"/>
              <a:t>Data from Tiago Fernandes, PhD.</a:t>
            </a:r>
          </a:p>
        </p:txBody>
      </p:sp>
    </p:spTree>
    <p:extLst>
      <p:ext uri="{BB962C8B-B14F-4D97-AF65-F5344CB8AC3E}">
        <p14:creationId xmlns:p14="http://schemas.microsoft.com/office/powerpoint/2010/main" val="3352396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E80A9-8989-FF95-B6C0-3F51018B7104}"/>
              </a:ext>
            </a:extLst>
          </p:cNvPr>
          <p:cNvSpPr>
            <a:spLocks noGrp="1"/>
          </p:cNvSpPr>
          <p:nvPr>
            <p:ph type="title"/>
          </p:nvPr>
        </p:nvSpPr>
        <p:spPr/>
        <p:txBody>
          <a:bodyPr/>
          <a:lstStyle/>
          <a:p>
            <a:r>
              <a:rPr lang="en-US" dirty="0"/>
              <a:t>Ants in Tropical systems</a:t>
            </a:r>
          </a:p>
        </p:txBody>
      </p:sp>
      <p:sp>
        <p:nvSpPr>
          <p:cNvPr id="3" name="Text Placeholder 2">
            <a:extLst>
              <a:ext uri="{FF2B5EF4-FFF2-40B4-BE49-F238E27FC236}">
                <a16:creationId xmlns:a16="http://schemas.microsoft.com/office/drawing/2014/main" id="{733909C3-D3F4-4E45-CDF6-78C89F19CC75}"/>
              </a:ext>
            </a:extLst>
          </p:cNvPr>
          <p:cNvSpPr>
            <a:spLocks noGrp="1"/>
          </p:cNvSpPr>
          <p:nvPr>
            <p:ph type="body" idx="1"/>
          </p:nvPr>
        </p:nvSpPr>
        <p:spPr/>
        <p:txBody>
          <a:bodyPr>
            <a:normAutofit/>
          </a:bodyPr>
          <a:lstStyle/>
          <a:p>
            <a:r>
              <a:rPr lang="es-ES" dirty="0"/>
              <a:t>F</a:t>
            </a:r>
            <a:r>
              <a:rPr lang="en-US" dirty="0"/>
              <a:t>arming ants? </a:t>
            </a:r>
          </a:p>
        </p:txBody>
      </p:sp>
      <p:sp>
        <p:nvSpPr>
          <p:cNvPr id="4" name="Content Placeholder 3">
            <a:extLst>
              <a:ext uri="{FF2B5EF4-FFF2-40B4-BE49-F238E27FC236}">
                <a16:creationId xmlns:a16="http://schemas.microsoft.com/office/drawing/2014/main" id="{A9BF3F79-EDE0-1D0B-AA02-B5FA10716F8A}"/>
              </a:ext>
            </a:extLst>
          </p:cNvPr>
          <p:cNvSpPr>
            <a:spLocks noGrp="1"/>
          </p:cNvSpPr>
          <p:nvPr>
            <p:ph sz="half" idx="2"/>
          </p:nvPr>
        </p:nvSpPr>
        <p:spPr/>
        <p:txBody>
          <a:bodyPr/>
          <a:lstStyle/>
          <a:p>
            <a:r>
              <a:rPr lang="en-US" i="1" dirty="0"/>
              <a:t>Atta</a:t>
            </a:r>
            <a:r>
              <a:rPr lang="en-US" dirty="0"/>
              <a:t> &amp; </a:t>
            </a:r>
            <a:r>
              <a:rPr lang="en-US" i="1" dirty="0" err="1"/>
              <a:t>Acromyrmex</a:t>
            </a:r>
            <a:r>
              <a:rPr lang="en-US" dirty="0"/>
              <a:t> (</a:t>
            </a:r>
            <a:r>
              <a:rPr lang="en-US" dirty="0" err="1"/>
              <a:t>Attini</a:t>
            </a:r>
            <a:r>
              <a:rPr lang="en-US" dirty="0"/>
              <a:t>)</a:t>
            </a:r>
          </a:p>
        </p:txBody>
      </p:sp>
      <p:sp>
        <p:nvSpPr>
          <p:cNvPr id="15" name="Text Placeholder 14">
            <a:extLst>
              <a:ext uri="{FF2B5EF4-FFF2-40B4-BE49-F238E27FC236}">
                <a16:creationId xmlns:a16="http://schemas.microsoft.com/office/drawing/2014/main" id="{A1099E98-25D3-D794-A7FE-C4106048975A}"/>
              </a:ext>
            </a:extLst>
          </p:cNvPr>
          <p:cNvSpPr>
            <a:spLocks noGrp="1"/>
          </p:cNvSpPr>
          <p:nvPr>
            <p:ph type="body" sz="quarter" idx="3"/>
          </p:nvPr>
        </p:nvSpPr>
        <p:spPr/>
        <p:txBody>
          <a:bodyPr>
            <a:normAutofit/>
          </a:bodyPr>
          <a:lstStyle/>
          <a:p>
            <a:endParaRPr lang="en-US"/>
          </a:p>
        </p:txBody>
      </p:sp>
      <p:pic>
        <p:nvPicPr>
          <p:cNvPr id="8" name="Content Placeholder 7" descr="A close-up of a leaf&#10;&#10;Description automatically generated">
            <a:extLst>
              <a:ext uri="{FF2B5EF4-FFF2-40B4-BE49-F238E27FC236}">
                <a16:creationId xmlns:a16="http://schemas.microsoft.com/office/drawing/2014/main" id="{103CDFF0-4510-6FC4-48C1-FF970C6DA88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683080"/>
            <a:ext cx="5183188" cy="3328578"/>
          </a:xfrm>
        </p:spPr>
      </p:pic>
      <p:sp>
        <p:nvSpPr>
          <p:cNvPr id="9" name="TextBox 8">
            <a:extLst>
              <a:ext uri="{FF2B5EF4-FFF2-40B4-BE49-F238E27FC236}">
                <a16:creationId xmlns:a16="http://schemas.microsoft.com/office/drawing/2014/main" id="{37F24323-42D5-F7D3-EA63-51E09D7A3D50}"/>
              </a:ext>
            </a:extLst>
          </p:cNvPr>
          <p:cNvSpPr txBox="1"/>
          <p:nvPr/>
        </p:nvSpPr>
        <p:spPr>
          <a:xfrm>
            <a:off x="9828212" y="6066552"/>
            <a:ext cx="3048000" cy="246221"/>
          </a:xfrm>
          <a:prstGeom prst="rect">
            <a:avLst/>
          </a:prstGeom>
          <a:noFill/>
        </p:spPr>
        <p:txBody>
          <a:bodyPr wrap="square" rtlCol="0">
            <a:spAutoFit/>
          </a:bodyPr>
          <a:lstStyle/>
          <a:p>
            <a:r>
              <a:rPr lang="en-US" sz="1000" b="0" i="0" dirty="0">
                <a:effectLst/>
                <a:latin typeface="Arial" panose="020B0604020202020204" pitchFamily="34" charset="0"/>
              </a:rPr>
              <a:t>Christian R. Linder (1999).</a:t>
            </a:r>
            <a:endParaRPr lang="en-US" sz="1000" dirty="0"/>
          </a:p>
        </p:txBody>
      </p:sp>
      <p:sp>
        <p:nvSpPr>
          <p:cNvPr id="12" name="TextBox 11">
            <a:extLst>
              <a:ext uri="{FF2B5EF4-FFF2-40B4-BE49-F238E27FC236}">
                <a16:creationId xmlns:a16="http://schemas.microsoft.com/office/drawing/2014/main" id="{CBA4B2FA-F005-D22C-F2DF-9EBBFE3AC8EE}"/>
              </a:ext>
            </a:extLst>
          </p:cNvPr>
          <p:cNvSpPr txBox="1"/>
          <p:nvPr/>
        </p:nvSpPr>
        <p:spPr>
          <a:xfrm>
            <a:off x="2971800" y="6056836"/>
            <a:ext cx="1676400" cy="246221"/>
          </a:xfrm>
          <a:prstGeom prst="rect">
            <a:avLst/>
          </a:prstGeom>
          <a:noFill/>
        </p:spPr>
        <p:txBody>
          <a:bodyPr wrap="square" rtlCol="0">
            <a:spAutoFit/>
          </a:bodyPr>
          <a:lstStyle/>
          <a:p>
            <a:r>
              <a:rPr lang="en-US" sz="1000" i="1" dirty="0"/>
              <a:t>Atta </a:t>
            </a:r>
            <a:r>
              <a:rPr lang="en-US" sz="1000" i="1" dirty="0" err="1"/>
              <a:t>sexdens</a:t>
            </a:r>
            <a:endParaRPr lang="en-US" sz="1000" i="1" dirty="0"/>
          </a:p>
        </p:txBody>
      </p:sp>
      <p:sp>
        <p:nvSpPr>
          <p:cNvPr id="13" name="TextBox 12">
            <a:extLst>
              <a:ext uri="{FF2B5EF4-FFF2-40B4-BE49-F238E27FC236}">
                <a16:creationId xmlns:a16="http://schemas.microsoft.com/office/drawing/2014/main" id="{C8193D2A-F9D9-17D8-316C-C62329767538}"/>
              </a:ext>
            </a:extLst>
          </p:cNvPr>
          <p:cNvSpPr txBox="1"/>
          <p:nvPr/>
        </p:nvSpPr>
        <p:spPr>
          <a:xfrm>
            <a:off x="6172200" y="6024506"/>
            <a:ext cx="2033587" cy="261610"/>
          </a:xfrm>
          <a:prstGeom prst="rect">
            <a:avLst/>
          </a:prstGeom>
          <a:noFill/>
        </p:spPr>
        <p:txBody>
          <a:bodyPr wrap="square" rtlCol="0">
            <a:spAutoFit/>
          </a:bodyPr>
          <a:lstStyle/>
          <a:p>
            <a:r>
              <a:rPr lang="en-US" sz="1050" i="1" dirty="0"/>
              <a:t>Atta colombica</a:t>
            </a:r>
          </a:p>
        </p:txBody>
      </p:sp>
      <p:pic>
        <p:nvPicPr>
          <p:cNvPr id="16" name="Picture 15" descr="Ants on a piece of food&#10;&#10;Description automatically generated">
            <a:extLst>
              <a:ext uri="{FF2B5EF4-FFF2-40B4-BE49-F238E27FC236}">
                <a16:creationId xmlns:a16="http://schemas.microsoft.com/office/drawing/2014/main" id="{F90AF52B-B28C-6496-28FF-9621CFCED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3200400"/>
            <a:ext cx="2822144" cy="2822144"/>
          </a:xfrm>
          <a:prstGeom prst="rect">
            <a:avLst/>
          </a:prstGeom>
        </p:spPr>
      </p:pic>
    </p:spTree>
    <p:extLst>
      <p:ext uri="{BB962C8B-B14F-4D97-AF65-F5344CB8AC3E}">
        <p14:creationId xmlns:p14="http://schemas.microsoft.com/office/powerpoint/2010/main" val="3105003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people hiking up a mountain&#10;&#10;Description automatically generated with medium confidence">
            <a:extLst>
              <a:ext uri="{FF2B5EF4-FFF2-40B4-BE49-F238E27FC236}">
                <a16:creationId xmlns:a16="http://schemas.microsoft.com/office/drawing/2014/main" id="{21595E01-0FCC-0B05-9B78-ED4929981750}"/>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24330" b="693"/>
          <a:stretch/>
        </p:blipFill>
        <p:spPr>
          <a:xfrm>
            <a:off x="20" y="1021"/>
            <a:ext cx="12191980" cy="6855958"/>
          </a:xfrm>
          <a:prstGeom prst="rect">
            <a:avLst/>
          </a:prstGeom>
        </p:spPr>
      </p:pic>
      <p:sp>
        <p:nvSpPr>
          <p:cNvPr id="2" name="Title 1">
            <a:extLst>
              <a:ext uri="{FF2B5EF4-FFF2-40B4-BE49-F238E27FC236}">
                <a16:creationId xmlns:a16="http://schemas.microsoft.com/office/drawing/2014/main" id="{0A939830-6135-0447-7342-7F051D67FAC0}"/>
              </a:ext>
            </a:extLst>
          </p:cNvPr>
          <p:cNvSpPr>
            <a:spLocks noGrp="1"/>
          </p:cNvSpPr>
          <p:nvPr>
            <p:ph type="title"/>
          </p:nvPr>
        </p:nvSpPr>
        <p:spPr/>
        <p:txBody>
          <a:bodyPr/>
          <a:lstStyle/>
          <a:p>
            <a:r>
              <a:rPr lang="en-US" dirty="0"/>
              <a:t>Fungi and ants to ask questions </a:t>
            </a:r>
          </a:p>
        </p:txBody>
      </p:sp>
      <p:pic>
        <p:nvPicPr>
          <p:cNvPr id="5" name="Content Placeholder 4" descr="A picture containing tree, outdoor, grass, plant&#10;&#10;Description automatically generated">
            <a:extLst>
              <a:ext uri="{FF2B5EF4-FFF2-40B4-BE49-F238E27FC236}">
                <a16:creationId xmlns:a16="http://schemas.microsoft.com/office/drawing/2014/main" id="{09D305A2-881D-0060-9043-1F9F31F501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8800"/>
            <a:ext cx="4876800" cy="3657600"/>
          </a:xfrm>
        </p:spPr>
      </p:pic>
      <p:pic>
        <p:nvPicPr>
          <p:cNvPr id="7" name="Picture 6" descr="Diagram&#10;&#10;Description automatically generated">
            <a:extLst>
              <a:ext uri="{FF2B5EF4-FFF2-40B4-BE49-F238E27FC236}">
                <a16:creationId xmlns:a16="http://schemas.microsoft.com/office/drawing/2014/main" id="{A00AA38B-2431-040C-6A19-4F3315F95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589" y="1791629"/>
            <a:ext cx="4876800" cy="3694771"/>
          </a:xfrm>
          <a:prstGeom prst="rect">
            <a:avLst/>
          </a:prstGeom>
        </p:spPr>
      </p:pic>
      <p:pic>
        <p:nvPicPr>
          <p:cNvPr id="8" name="Google Shape;144;p1" descr="A picture containing text&#10;&#10;Description automatically generated">
            <a:extLst>
              <a:ext uri="{FF2B5EF4-FFF2-40B4-BE49-F238E27FC236}">
                <a16:creationId xmlns:a16="http://schemas.microsoft.com/office/drawing/2014/main" id="{44093ED2-D1FB-E8FD-9132-D91B0563F274}"/>
              </a:ext>
            </a:extLst>
          </p:cNvPr>
          <p:cNvPicPr preferRelativeResize="0"/>
          <p:nvPr/>
        </p:nvPicPr>
        <p:blipFill rotWithShape="1">
          <a:blip r:embed="rId5">
            <a:alphaModFix amt="93000"/>
          </a:blip>
          <a:srcRect r="45988"/>
          <a:stretch/>
        </p:blipFill>
        <p:spPr>
          <a:xfrm flipH="1">
            <a:off x="6461589" y="2054792"/>
            <a:ext cx="990600" cy="949166"/>
          </a:xfrm>
          <a:prstGeom prst="rect">
            <a:avLst/>
          </a:prstGeom>
          <a:noFill/>
          <a:ln>
            <a:noFill/>
          </a:ln>
        </p:spPr>
      </p:pic>
    </p:spTree>
    <p:extLst>
      <p:ext uri="{BB962C8B-B14F-4D97-AF65-F5344CB8AC3E}">
        <p14:creationId xmlns:p14="http://schemas.microsoft.com/office/powerpoint/2010/main" val="2559724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8E36-7680-0618-66BA-9BC8C30C8681}"/>
              </a:ext>
            </a:extLst>
          </p:cNvPr>
          <p:cNvSpPr>
            <a:spLocks noGrp="1"/>
          </p:cNvSpPr>
          <p:nvPr>
            <p:ph type="title"/>
          </p:nvPr>
        </p:nvSpPr>
        <p:spPr/>
        <p:txBody>
          <a:bodyPr/>
          <a:lstStyle/>
          <a:p>
            <a:r>
              <a:rPr lang="en-US" dirty="0"/>
              <a:t>Ants and Leaf Traits</a:t>
            </a:r>
          </a:p>
        </p:txBody>
      </p:sp>
      <p:sp>
        <p:nvSpPr>
          <p:cNvPr id="3" name="Text Placeholder 2">
            <a:extLst>
              <a:ext uri="{FF2B5EF4-FFF2-40B4-BE49-F238E27FC236}">
                <a16:creationId xmlns:a16="http://schemas.microsoft.com/office/drawing/2014/main" id="{B9EA316A-1BC9-B67F-E827-D5D6362D489C}"/>
              </a:ext>
            </a:extLst>
          </p:cNvPr>
          <p:cNvSpPr>
            <a:spLocks noGrp="1"/>
          </p:cNvSpPr>
          <p:nvPr>
            <p:ph type="body" idx="1"/>
          </p:nvPr>
        </p:nvSpPr>
        <p:spPr/>
        <p:txBody>
          <a:bodyPr/>
          <a:lstStyle/>
          <a:p>
            <a:r>
              <a:rPr lang="en-US" dirty="0"/>
              <a:t>Plant have multiple defenses to counter ants. </a:t>
            </a:r>
          </a:p>
        </p:txBody>
      </p:sp>
      <p:sp>
        <p:nvSpPr>
          <p:cNvPr id="4" name="Content Placeholder 3">
            <a:extLst>
              <a:ext uri="{FF2B5EF4-FFF2-40B4-BE49-F238E27FC236}">
                <a16:creationId xmlns:a16="http://schemas.microsoft.com/office/drawing/2014/main" id="{04485B03-8D83-8BE0-9693-82A963ABFC87}"/>
              </a:ext>
            </a:extLst>
          </p:cNvPr>
          <p:cNvSpPr>
            <a:spLocks noGrp="1"/>
          </p:cNvSpPr>
          <p:nvPr>
            <p:ph sz="half" idx="2"/>
          </p:nvPr>
        </p:nvSpPr>
        <p:spPr/>
        <p:txBody>
          <a:bodyPr/>
          <a:lstStyle/>
          <a:p>
            <a:r>
              <a:rPr lang="es-ES" dirty="0" err="1"/>
              <a:t>Physcial</a:t>
            </a:r>
            <a:r>
              <a:rPr lang="es-ES" dirty="0"/>
              <a:t>, </a:t>
            </a:r>
            <a:r>
              <a:rPr lang="es-ES" dirty="0" err="1"/>
              <a:t>chemical</a:t>
            </a:r>
            <a:r>
              <a:rPr lang="es-ES" dirty="0"/>
              <a:t> and </a:t>
            </a:r>
            <a:r>
              <a:rPr lang="es-ES" dirty="0" err="1"/>
              <a:t>ecological</a:t>
            </a:r>
            <a:r>
              <a:rPr lang="es-ES" dirty="0"/>
              <a:t> </a:t>
            </a:r>
            <a:r>
              <a:rPr lang="es-ES" dirty="0" err="1"/>
              <a:t>traits</a:t>
            </a:r>
            <a:r>
              <a:rPr lang="es-ES" dirty="0"/>
              <a:t> can </a:t>
            </a:r>
            <a:r>
              <a:rPr lang="es-ES" dirty="0" err="1"/>
              <a:t>influence</a:t>
            </a:r>
            <a:r>
              <a:rPr lang="es-ES" dirty="0"/>
              <a:t> </a:t>
            </a:r>
            <a:r>
              <a:rPr lang="es-ES" dirty="0" err="1"/>
              <a:t>potential</a:t>
            </a:r>
            <a:r>
              <a:rPr lang="es-ES" dirty="0"/>
              <a:t> </a:t>
            </a:r>
            <a:r>
              <a:rPr lang="es-ES" dirty="0" err="1"/>
              <a:t>impacts</a:t>
            </a:r>
            <a:r>
              <a:rPr lang="es-ES" dirty="0"/>
              <a:t> </a:t>
            </a:r>
            <a:r>
              <a:rPr lang="es-ES" dirty="0" err="1"/>
              <a:t>of</a:t>
            </a:r>
            <a:r>
              <a:rPr lang="es-ES" dirty="0"/>
              <a:t> </a:t>
            </a:r>
            <a:r>
              <a:rPr lang="es-ES" dirty="0" err="1"/>
              <a:t>ant</a:t>
            </a:r>
            <a:r>
              <a:rPr lang="es-ES" dirty="0"/>
              <a:t> </a:t>
            </a:r>
            <a:r>
              <a:rPr lang="es-ES" dirty="0" err="1"/>
              <a:t>herbivory</a:t>
            </a:r>
            <a:r>
              <a:rPr lang="es-ES" dirty="0"/>
              <a:t>.</a:t>
            </a:r>
            <a:endParaRPr lang="en-US" dirty="0"/>
          </a:p>
        </p:txBody>
      </p:sp>
      <p:sp>
        <p:nvSpPr>
          <p:cNvPr id="5" name="Text Placeholder 4">
            <a:extLst>
              <a:ext uri="{FF2B5EF4-FFF2-40B4-BE49-F238E27FC236}">
                <a16:creationId xmlns:a16="http://schemas.microsoft.com/office/drawing/2014/main" id="{4EC755EF-4046-90B7-F2C3-F3F154CBA722}"/>
              </a:ext>
            </a:extLst>
          </p:cNvPr>
          <p:cNvSpPr>
            <a:spLocks noGrp="1"/>
          </p:cNvSpPr>
          <p:nvPr>
            <p:ph type="body" sz="quarter" idx="3"/>
          </p:nvPr>
        </p:nvSpPr>
        <p:spPr/>
        <p:txBody>
          <a:bodyPr/>
          <a:lstStyle/>
          <a:p>
            <a:endParaRPr lang="en-US" dirty="0"/>
          </a:p>
        </p:txBody>
      </p:sp>
      <p:pic>
        <p:nvPicPr>
          <p:cNvPr id="10" name="Content Placeholder 9" descr="A collage of different types of plants&#10;&#10;Description automatically generated">
            <a:extLst>
              <a:ext uri="{FF2B5EF4-FFF2-40B4-BE49-F238E27FC236}">
                <a16:creationId xmlns:a16="http://schemas.microsoft.com/office/drawing/2014/main" id="{D0E965AF-412B-2EF2-E128-E6C6C54DE5F6}"/>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756283" y="1681163"/>
            <a:ext cx="6015021" cy="4679293"/>
          </a:xfrm>
        </p:spPr>
      </p:pic>
      <p:sp>
        <p:nvSpPr>
          <p:cNvPr id="11" name="TextBox 10">
            <a:extLst>
              <a:ext uri="{FF2B5EF4-FFF2-40B4-BE49-F238E27FC236}">
                <a16:creationId xmlns:a16="http://schemas.microsoft.com/office/drawing/2014/main" id="{F9FDA82C-722D-D345-75EA-8A501DE9AE6F}"/>
              </a:ext>
            </a:extLst>
          </p:cNvPr>
          <p:cNvSpPr txBox="1"/>
          <p:nvPr/>
        </p:nvSpPr>
        <p:spPr>
          <a:xfrm>
            <a:off x="5943600" y="6492875"/>
            <a:ext cx="2215671" cy="246221"/>
          </a:xfrm>
          <a:prstGeom prst="rect">
            <a:avLst/>
          </a:prstGeom>
          <a:noFill/>
        </p:spPr>
        <p:txBody>
          <a:bodyPr wrap="none" rtlCol="0">
            <a:spAutoFit/>
          </a:bodyPr>
          <a:lstStyle/>
          <a:p>
            <a:r>
              <a:rPr lang="en-US" sz="1000" dirty="0"/>
              <a:t>Aponte Rol</a:t>
            </a:r>
            <a:r>
              <a:rPr lang="es-ES" sz="1000" dirty="0" err="1"/>
              <a:t>ón</a:t>
            </a:r>
            <a:r>
              <a:rPr lang="es-ES" sz="1000" dirty="0"/>
              <a:t>, </a:t>
            </a:r>
            <a:r>
              <a:rPr lang="es-ES" sz="1000" i="1" dirty="0" err="1"/>
              <a:t>unpublished</a:t>
            </a:r>
            <a:r>
              <a:rPr lang="es-ES" sz="1000" dirty="0"/>
              <a:t> (2023).</a:t>
            </a:r>
            <a:endParaRPr lang="en-US" sz="1000" dirty="0"/>
          </a:p>
        </p:txBody>
      </p:sp>
    </p:spTree>
    <p:extLst>
      <p:ext uri="{BB962C8B-B14F-4D97-AF65-F5344CB8AC3E}">
        <p14:creationId xmlns:p14="http://schemas.microsoft.com/office/powerpoint/2010/main" val="354635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64045-E042-A013-0619-F8A5619038A1}"/>
              </a:ext>
            </a:extLst>
          </p:cNvPr>
          <p:cNvSpPr>
            <a:spLocks noGrp="1"/>
          </p:cNvSpPr>
          <p:nvPr>
            <p:ph type="title"/>
          </p:nvPr>
        </p:nvSpPr>
        <p:spPr>
          <a:xfrm>
            <a:off x="838200" y="365125"/>
            <a:ext cx="10515600" cy="1325563"/>
          </a:xfrm>
        </p:spPr>
        <p:txBody>
          <a:bodyPr anchor="ctr">
            <a:normAutofit/>
          </a:bodyPr>
          <a:lstStyle/>
          <a:p>
            <a:r>
              <a:rPr lang="en-US" dirty="0"/>
              <a:t>Take home messages</a:t>
            </a:r>
          </a:p>
        </p:txBody>
      </p:sp>
      <p:sp>
        <p:nvSpPr>
          <p:cNvPr id="14" name="Content Placeholder 2">
            <a:extLst>
              <a:ext uri="{FF2B5EF4-FFF2-40B4-BE49-F238E27FC236}">
                <a16:creationId xmlns:a16="http://schemas.microsoft.com/office/drawing/2014/main" id="{88830B85-455B-DD44-0C3B-36536C1C9548}"/>
              </a:ext>
            </a:extLst>
          </p:cNvPr>
          <p:cNvSpPr>
            <a:spLocks noGrp="1"/>
          </p:cNvSpPr>
          <p:nvPr>
            <p:ph sz="half" idx="1"/>
          </p:nvPr>
        </p:nvSpPr>
        <p:spPr>
          <a:xfrm>
            <a:off x="838200" y="1825625"/>
            <a:ext cx="5181600" cy="4351338"/>
          </a:xfrm>
        </p:spPr>
        <p:txBody>
          <a:bodyPr/>
          <a:lstStyle/>
          <a:p>
            <a:r>
              <a:rPr lang="en-US" dirty="0"/>
              <a:t>Ants influence multiple ecosystem processes.</a:t>
            </a:r>
          </a:p>
          <a:p>
            <a:r>
              <a:rPr lang="en-US" dirty="0"/>
              <a:t>Understanding ant ecology (fine scale) provides insight into large scale ecosystems process.</a:t>
            </a:r>
          </a:p>
          <a:p>
            <a:r>
              <a:rPr lang="en-US" dirty="0"/>
              <a:t>Ants are complex and fun, just like us!</a:t>
            </a:r>
          </a:p>
        </p:txBody>
      </p:sp>
      <p:pic>
        <p:nvPicPr>
          <p:cNvPr id="6" name="Content Placeholder 5">
            <a:extLst>
              <a:ext uri="{FF2B5EF4-FFF2-40B4-BE49-F238E27FC236}">
                <a16:creationId xmlns:a16="http://schemas.microsoft.com/office/drawing/2014/main" id="{67ECEDBD-4A72-EDD3-E0DB-16606F61C39A}"/>
              </a:ext>
            </a:extLst>
          </p:cNvPr>
          <p:cNvPicPr>
            <a:picLocks noGrp="1" noChangeAspect="1"/>
          </p:cNvPicPr>
          <p:nvPr>
            <p:ph sz="half" idx="2"/>
          </p:nvPr>
        </p:nvPicPr>
        <p:blipFill>
          <a:blip r:embed="rId2"/>
          <a:stretch>
            <a:fillRect/>
          </a:stretch>
        </p:blipFill>
        <p:spPr>
          <a:xfrm>
            <a:off x="6172200" y="2796572"/>
            <a:ext cx="5181600" cy="2409443"/>
          </a:xfrm>
          <a:noFill/>
        </p:spPr>
      </p:pic>
    </p:spTree>
    <p:extLst>
      <p:ext uri="{BB962C8B-B14F-4D97-AF65-F5344CB8AC3E}">
        <p14:creationId xmlns:p14="http://schemas.microsoft.com/office/powerpoint/2010/main" val="256437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B81084-BA21-C060-C290-03790E041948}"/>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3753453B-F1B3-0DE5-1540-28DF3584CE6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ABCC4D15-0695-5A38-5942-7AC8F485C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25" y="0"/>
            <a:ext cx="6889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71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79733-D839-40CD-5B80-61503F09DCC8}"/>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E387C375-062D-00BD-FA23-B5539AD5B476}"/>
              </a:ext>
            </a:extLst>
          </p:cNvPr>
          <p:cNvSpPr>
            <a:spLocks noGrp="1"/>
          </p:cNvSpPr>
          <p:nvPr>
            <p:ph idx="1"/>
          </p:nvPr>
        </p:nvSpPr>
        <p:spPr/>
        <p:txBody>
          <a:bodyPr/>
          <a:lstStyle/>
          <a:p>
            <a:endParaRPr lang="en-US"/>
          </a:p>
        </p:txBody>
      </p:sp>
      <p:pic>
        <p:nvPicPr>
          <p:cNvPr id="2050" name="Picture 2" descr="safari-4">
            <a:extLst>
              <a:ext uri="{FF2B5EF4-FFF2-40B4-BE49-F238E27FC236}">
                <a16:creationId xmlns:a16="http://schemas.microsoft.com/office/drawing/2014/main" id="{6D7C54B7-DC56-524F-EF7D-EFF075E00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533400"/>
            <a:ext cx="6038850" cy="537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980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6BF3-7614-BD88-3422-9E1E104EC84F}"/>
              </a:ext>
            </a:extLst>
          </p:cNvPr>
          <p:cNvSpPr>
            <a:spLocks noGrp="1"/>
          </p:cNvSpPr>
          <p:nvPr>
            <p:ph type="title"/>
          </p:nvPr>
        </p:nvSpPr>
        <p:spPr/>
        <p:txBody>
          <a:bodyPr/>
          <a:lstStyle/>
          <a:p>
            <a:r>
              <a:rPr lang="pt-BR" dirty="0" err="1"/>
              <a:t>What</a:t>
            </a:r>
            <a:r>
              <a:rPr lang="pt-BR" dirty="0"/>
              <a:t> do </a:t>
            </a:r>
            <a:r>
              <a:rPr lang="pt-BR" dirty="0" err="1"/>
              <a:t>we</a:t>
            </a:r>
            <a:r>
              <a:rPr lang="pt-BR" dirty="0"/>
              <a:t> </a:t>
            </a:r>
            <a:r>
              <a:rPr lang="pt-BR" dirty="0" err="1"/>
              <a:t>now</a:t>
            </a:r>
            <a:r>
              <a:rPr lang="pt-BR" dirty="0"/>
              <a:t> </a:t>
            </a:r>
            <a:r>
              <a:rPr lang="pt-BR" dirty="0" err="1"/>
              <a:t>about</a:t>
            </a:r>
            <a:r>
              <a:rPr lang="pt-BR" dirty="0"/>
              <a:t> </a:t>
            </a:r>
            <a:r>
              <a:rPr lang="pt-BR" dirty="0" err="1"/>
              <a:t>ants</a:t>
            </a:r>
            <a:r>
              <a:rPr lang="en-US" dirty="0"/>
              <a:t>?</a:t>
            </a:r>
          </a:p>
        </p:txBody>
      </p:sp>
      <p:sp>
        <p:nvSpPr>
          <p:cNvPr id="4" name="Text Placeholder 3">
            <a:extLst>
              <a:ext uri="{FF2B5EF4-FFF2-40B4-BE49-F238E27FC236}">
                <a16:creationId xmlns:a16="http://schemas.microsoft.com/office/drawing/2014/main" id="{80609F3D-E0F3-5E86-F5B2-DE97344CF9CA}"/>
              </a:ext>
            </a:extLst>
          </p:cNvPr>
          <p:cNvSpPr>
            <a:spLocks noGrp="1"/>
          </p:cNvSpPr>
          <p:nvPr>
            <p:ph type="body" idx="1"/>
          </p:nvPr>
        </p:nvSpPr>
        <p:spPr/>
        <p:txBody>
          <a:bodyPr/>
          <a:lstStyle/>
          <a:p>
            <a:r>
              <a:rPr lang="en-US" dirty="0"/>
              <a:t>Pros</a:t>
            </a:r>
          </a:p>
        </p:txBody>
      </p:sp>
      <p:sp>
        <p:nvSpPr>
          <p:cNvPr id="5" name="Content Placeholder 4">
            <a:extLst>
              <a:ext uri="{FF2B5EF4-FFF2-40B4-BE49-F238E27FC236}">
                <a16:creationId xmlns:a16="http://schemas.microsoft.com/office/drawing/2014/main" id="{EF22717E-8CFE-3063-C9DE-7DF1CC90FB88}"/>
              </a:ext>
            </a:extLst>
          </p:cNvPr>
          <p:cNvSpPr>
            <a:spLocks noGrp="1"/>
          </p:cNvSpPr>
          <p:nvPr>
            <p:ph sz="half" idx="2"/>
          </p:nvPr>
        </p:nvSpPr>
        <p:spPr/>
        <p:txBody>
          <a:bodyPr/>
          <a:lstStyle/>
          <a:p>
            <a:r>
              <a:rPr lang="en-US" dirty="0"/>
              <a:t>Eat carrion</a:t>
            </a:r>
          </a:p>
          <a:p>
            <a:r>
              <a:rPr lang="en-US" dirty="0"/>
              <a:t>Can pollinate</a:t>
            </a:r>
          </a:p>
          <a:p>
            <a:endParaRPr lang="en-US" dirty="0"/>
          </a:p>
        </p:txBody>
      </p:sp>
      <p:sp>
        <p:nvSpPr>
          <p:cNvPr id="6" name="Text Placeholder 5">
            <a:extLst>
              <a:ext uri="{FF2B5EF4-FFF2-40B4-BE49-F238E27FC236}">
                <a16:creationId xmlns:a16="http://schemas.microsoft.com/office/drawing/2014/main" id="{20F4A3B7-8CBE-35CE-5B62-2C8001457F58}"/>
              </a:ext>
            </a:extLst>
          </p:cNvPr>
          <p:cNvSpPr>
            <a:spLocks noGrp="1"/>
          </p:cNvSpPr>
          <p:nvPr>
            <p:ph type="body" sz="quarter" idx="3"/>
          </p:nvPr>
        </p:nvSpPr>
        <p:spPr/>
        <p:txBody>
          <a:bodyPr/>
          <a:lstStyle/>
          <a:p>
            <a:r>
              <a:rPr lang="en-US" dirty="0"/>
              <a:t>Cons</a:t>
            </a:r>
          </a:p>
        </p:txBody>
      </p:sp>
      <p:sp>
        <p:nvSpPr>
          <p:cNvPr id="7" name="Content Placeholder 6">
            <a:extLst>
              <a:ext uri="{FF2B5EF4-FFF2-40B4-BE49-F238E27FC236}">
                <a16:creationId xmlns:a16="http://schemas.microsoft.com/office/drawing/2014/main" id="{D10D62C4-413C-0A97-4ACD-F935C67681BA}"/>
              </a:ext>
            </a:extLst>
          </p:cNvPr>
          <p:cNvSpPr>
            <a:spLocks noGrp="1"/>
          </p:cNvSpPr>
          <p:nvPr>
            <p:ph sz="quarter" idx="4"/>
          </p:nvPr>
        </p:nvSpPr>
        <p:spPr/>
        <p:txBody>
          <a:bodyPr/>
          <a:lstStyle/>
          <a:p>
            <a:r>
              <a:rPr lang="en-US" dirty="0"/>
              <a:t>Eat my food (or my cat’s)</a:t>
            </a:r>
          </a:p>
          <a:p>
            <a:r>
              <a:rPr lang="en-US" dirty="0"/>
              <a:t>Can sting</a:t>
            </a:r>
          </a:p>
          <a:p>
            <a:r>
              <a:rPr lang="en-US" dirty="0"/>
              <a:t>Can be pests to crops</a:t>
            </a:r>
          </a:p>
          <a:p>
            <a:r>
              <a:rPr lang="en-US" dirty="0"/>
              <a:t>Dig up my plants</a:t>
            </a:r>
          </a:p>
          <a:p>
            <a:endParaRPr lang="en-US" dirty="0"/>
          </a:p>
          <a:p>
            <a:endParaRPr lang="en-US" dirty="0"/>
          </a:p>
        </p:txBody>
      </p:sp>
      <p:pic>
        <p:nvPicPr>
          <p:cNvPr id="3" name="Picture 2" descr="ant.gif">
            <a:extLst>
              <a:ext uri="{FF2B5EF4-FFF2-40B4-BE49-F238E27FC236}">
                <a16:creationId xmlns:a16="http://schemas.microsoft.com/office/drawing/2014/main" id="{E25A6E37-4606-823F-2C60-922A231589BC}"/>
              </a:ext>
            </a:extLst>
          </p:cNvPr>
          <p:cNvPicPr>
            <a:picLocks noChangeAspect="1"/>
          </p:cNvPicPr>
          <p:nvPr/>
        </p:nvPicPr>
        <p:blipFill rotWithShape="1">
          <a:blip r:embed="rId2">
            <a:extLst>
              <a:ext uri="{28A0092B-C50C-407E-A947-70E740481C1C}">
                <a14:useLocalDpi xmlns:a14="http://schemas.microsoft.com/office/drawing/2010/main" val="0"/>
              </a:ext>
            </a:extLst>
          </a:blip>
          <a:srcRect b="11371"/>
          <a:stretch/>
        </p:blipFill>
        <p:spPr>
          <a:xfrm>
            <a:off x="9405541" y="3542711"/>
            <a:ext cx="2753802" cy="3268251"/>
          </a:xfrm>
          <a:prstGeom prst="rect">
            <a:avLst/>
          </a:prstGeom>
        </p:spPr>
      </p:pic>
    </p:spTree>
    <p:extLst>
      <p:ext uri="{BB962C8B-B14F-4D97-AF65-F5344CB8AC3E}">
        <p14:creationId xmlns:p14="http://schemas.microsoft.com/office/powerpoint/2010/main" val="121867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E363-61F1-21E7-13E5-F0C765283813}"/>
              </a:ext>
            </a:extLst>
          </p:cNvPr>
          <p:cNvSpPr>
            <a:spLocks noGrp="1"/>
          </p:cNvSpPr>
          <p:nvPr>
            <p:ph type="title"/>
          </p:nvPr>
        </p:nvSpPr>
        <p:spPr>
          <a:xfrm>
            <a:off x="838200" y="365125"/>
            <a:ext cx="10515600" cy="1325563"/>
          </a:xfrm>
        </p:spPr>
        <p:txBody>
          <a:bodyPr anchor="ctr">
            <a:normAutofit/>
          </a:bodyPr>
          <a:lstStyle/>
          <a:p>
            <a:r>
              <a:rPr lang="en-US" dirty="0"/>
              <a:t>Big questions</a:t>
            </a:r>
          </a:p>
        </p:txBody>
      </p:sp>
      <p:sp>
        <p:nvSpPr>
          <p:cNvPr id="3" name="Content Placeholder 2">
            <a:extLst>
              <a:ext uri="{FF2B5EF4-FFF2-40B4-BE49-F238E27FC236}">
                <a16:creationId xmlns:a16="http://schemas.microsoft.com/office/drawing/2014/main" id="{919D17A3-9048-7B43-D7D9-6762E03FEAE6}"/>
              </a:ext>
            </a:extLst>
          </p:cNvPr>
          <p:cNvSpPr>
            <a:spLocks noGrp="1"/>
          </p:cNvSpPr>
          <p:nvPr>
            <p:ph sz="half" idx="1"/>
          </p:nvPr>
        </p:nvSpPr>
        <p:spPr>
          <a:xfrm>
            <a:off x="838200" y="1825625"/>
            <a:ext cx="5181600" cy="4351338"/>
          </a:xfrm>
        </p:spPr>
        <p:txBody>
          <a:bodyPr>
            <a:normAutofit/>
          </a:bodyPr>
          <a:lstStyle/>
          <a:p>
            <a:r>
              <a:rPr lang="en-US" dirty="0"/>
              <a:t>Where do you see ants?</a:t>
            </a:r>
          </a:p>
          <a:p>
            <a:endParaRPr lang="en-US" dirty="0"/>
          </a:p>
          <a:p>
            <a:endParaRPr lang="en-US" dirty="0"/>
          </a:p>
          <a:p>
            <a:r>
              <a:rPr lang="en-US" dirty="0"/>
              <a:t>How can we study ants? Why study ants?</a:t>
            </a:r>
          </a:p>
          <a:p>
            <a:endParaRPr lang="en-US" dirty="0"/>
          </a:p>
          <a:p>
            <a:endParaRPr lang="en-US" dirty="0"/>
          </a:p>
          <a:p>
            <a:r>
              <a:rPr lang="en-US" dirty="0"/>
              <a:t>Why do they run the world? </a:t>
            </a:r>
          </a:p>
        </p:txBody>
      </p:sp>
      <p:pic>
        <p:nvPicPr>
          <p:cNvPr id="1026" name="Picture 2">
            <a:extLst>
              <a:ext uri="{FF2B5EF4-FFF2-40B4-BE49-F238E27FC236}">
                <a16:creationId xmlns:a16="http://schemas.microsoft.com/office/drawing/2014/main" id="{EB85ED55-2F8F-2EB9-0307-FA9864FDC5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2200" y="2278412"/>
            <a:ext cx="5181600" cy="3445764"/>
          </a:xfrm>
          <a:prstGeom prst="rect">
            <a:avLst/>
          </a:prstGeom>
          <a:solidFill>
            <a:srgbClr val="FFFFFF"/>
          </a:solidFill>
        </p:spPr>
      </p:pic>
    </p:spTree>
    <p:extLst>
      <p:ext uri="{BB962C8B-B14F-4D97-AF65-F5344CB8AC3E}">
        <p14:creationId xmlns:p14="http://schemas.microsoft.com/office/powerpoint/2010/main" val="1833880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6AEF-DB7C-9415-24A9-D92E42875679}"/>
              </a:ext>
            </a:extLst>
          </p:cNvPr>
          <p:cNvSpPr>
            <a:spLocks noGrp="1"/>
          </p:cNvSpPr>
          <p:nvPr>
            <p:ph type="title"/>
          </p:nvPr>
        </p:nvSpPr>
        <p:spPr/>
        <p:txBody>
          <a:bodyPr/>
          <a:lstStyle/>
          <a:p>
            <a:r>
              <a:rPr lang="es-ES" dirty="0" err="1"/>
              <a:t>How</a:t>
            </a:r>
            <a:r>
              <a:rPr lang="es-ES" dirty="0"/>
              <a:t> do </a:t>
            </a:r>
            <a:r>
              <a:rPr lang="es-ES" dirty="0" err="1"/>
              <a:t>we</a:t>
            </a:r>
            <a:r>
              <a:rPr lang="es-ES" dirty="0"/>
              <a:t> </a:t>
            </a:r>
            <a:r>
              <a:rPr lang="es-ES" dirty="0" err="1"/>
              <a:t>know</a:t>
            </a:r>
            <a:r>
              <a:rPr lang="es-ES" dirty="0"/>
              <a:t> </a:t>
            </a:r>
            <a:r>
              <a:rPr lang="es-ES" dirty="0" err="1"/>
              <a:t>it’s</a:t>
            </a:r>
            <a:r>
              <a:rPr lang="es-ES" dirty="0"/>
              <a:t> </a:t>
            </a:r>
            <a:r>
              <a:rPr lang="es-ES" dirty="0" err="1"/>
              <a:t>an</a:t>
            </a:r>
            <a:r>
              <a:rPr lang="es-ES" dirty="0"/>
              <a:t> </a:t>
            </a:r>
            <a:r>
              <a:rPr lang="es-ES" dirty="0" err="1"/>
              <a:t>ant</a:t>
            </a:r>
            <a:r>
              <a:rPr lang="en-US" dirty="0"/>
              <a:t>?</a:t>
            </a:r>
          </a:p>
        </p:txBody>
      </p:sp>
      <p:sp>
        <p:nvSpPr>
          <p:cNvPr id="3" name="Content Placeholder 2">
            <a:extLst>
              <a:ext uri="{FF2B5EF4-FFF2-40B4-BE49-F238E27FC236}">
                <a16:creationId xmlns:a16="http://schemas.microsoft.com/office/drawing/2014/main" id="{3B5327E0-B3E5-BBFB-C194-41D1B1F7432C}"/>
              </a:ext>
            </a:extLst>
          </p:cNvPr>
          <p:cNvSpPr>
            <a:spLocks noGrp="1"/>
          </p:cNvSpPr>
          <p:nvPr>
            <p:ph sz="half" idx="1"/>
          </p:nvPr>
        </p:nvSpPr>
        <p:spPr/>
        <p:txBody>
          <a:bodyPr>
            <a:normAutofit/>
          </a:bodyPr>
          <a:lstStyle/>
          <a:p>
            <a:r>
              <a:rPr lang="en-US" dirty="0"/>
              <a:t>Ideas?</a:t>
            </a:r>
          </a:p>
          <a:p>
            <a:endParaRPr lang="en-US" dirty="0"/>
          </a:p>
          <a:p>
            <a:pPr marL="0" indent="0">
              <a:buNone/>
            </a:pPr>
            <a:endParaRPr lang="en-US" dirty="0"/>
          </a:p>
          <a:p>
            <a:pPr marL="0" indent="0">
              <a:buNone/>
            </a:pPr>
            <a:endParaRPr lang="en-US" dirty="0"/>
          </a:p>
          <a:p>
            <a:r>
              <a:rPr lang="en-US" dirty="0"/>
              <a:t>Order?  </a:t>
            </a:r>
          </a:p>
          <a:p>
            <a:pPr marL="0" indent="0">
              <a:buNone/>
            </a:pPr>
            <a:endParaRPr lang="en-US" dirty="0"/>
          </a:p>
          <a:p>
            <a:pPr marL="0" indent="0">
              <a:buNone/>
            </a:pPr>
            <a:endParaRPr lang="en-US" dirty="0"/>
          </a:p>
          <a:p>
            <a:r>
              <a:rPr lang="en-US" dirty="0"/>
              <a:t>Family?</a:t>
            </a:r>
          </a:p>
        </p:txBody>
      </p:sp>
      <p:pic>
        <p:nvPicPr>
          <p:cNvPr id="8" name="Graphic 7" descr="Woozy face outline with solid fill">
            <a:extLst>
              <a:ext uri="{FF2B5EF4-FFF2-40B4-BE49-F238E27FC236}">
                <a16:creationId xmlns:a16="http://schemas.microsoft.com/office/drawing/2014/main" id="{73AE277F-E7FA-0247-BD99-50ACCD409E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6038" y="2468513"/>
            <a:ext cx="914400" cy="914400"/>
          </a:xfrm>
          <a:prstGeom prst="rect">
            <a:avLst/>
          </a:prstGeom>
        </p:spPr>
      </p:pic>
      <p:pic>
        <p:nvPicPr>
          <p:cNvPr id="5" name="Content Placeholder 4">
            <a:extLst>
              <a:ext uri="{FF2B5EF4-FFF2-40B4-BE49-F238E27FC236}">
                <a16:creationId xmlns:a16="http://schemas.microsoft.com/office/drawing/2014/main" id="{F238938A-B213-B2F1-48DA-9A8B3E82BE8E}"/>
              </a:ext>
            </a:extLst>
          </p:cNvPr>
          <p:cNvPicPr>
            <a:picLocks noGrp="1" noChangeAspect="1"/>
          </p:cNvPicPr>
          <p:nvPr>
            <p:ph sz="half" idx="2"/>
          </p:nvPr>
        </p:nvPicPr>
        <p:blipFill>
          <a:blip r:embed="rId4">
            <a:extLst>
              <a:ext uri="{96DAC541-7B7A-43D3-8B79-37D633B846F1}">
                <asvg:svgBlip xmlns:asvg="http://schemas.microsoft.com/office/drawing/2016/SVG/main" r:embed="rId5"/>
              </a:ext>
            </a:extLst>
          </a:blip>
          <a:stretch>
            <a:fillRect/>
          </a:stretch>
        </p:blipFill>
        <p:spPr>
          <a:xfrm flipH="1">
            <a:off x="6477000" y="2302073"/>
            <a:ext cx="5638799" cy="4555927"/>
          </a:xfrm>
        </p:spPr>
      </p:pic>
      <p:pic>
        <p:nvPicPr>
          <p:cNvPr id="11" name="Graphic 10" descr="Woozy face outline with solid fill">
            <a:extLst>
              <a:ext uri="{FF2B5EF4-FFF2-40B4-BE49-F238E27FC236}">
                <a16:creationId xmlns:a16="http://schemas.microsoft.com/office/drawing/2014/main" id="{D2520887-6A6D-CAC3-0C16-60AF31EA52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4600" y="4263302"/>
            <a:ext cx="914400" cy="914400"/>
          </a:xfrm>
          <a:prstGeom prst="rect">
            <a:avLst/>
          </a:prstGeom>
        </p:spPr>
      </p:pic>
      <p:pic>
        <p:nvPicPr>
          <p:cNvPr id="12" name="Graphic 11" descr="Woozy face outline with solid fill">
            <a:extLst>
              <a:ext uri="{FF2B5EF4-FFF2-40B4-BE49-F238E27FC236}">
                <a16:creationId xmlns:a16="http://schemas.microsoft.com/office/drawing/2014/main" id="{9243BCAB-C8D9-AC70-1DD4-C2BEC4A4BF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3744" y="5959011"/>
            <a:ext cx="914400" cy="914400"/>
          </a:xfrm>
          <a:prstGeom prst="rect">
            <a:avLst/>
          </a:prstGeom>
        </p:spPr>
      </p:pic>
    </p:spTree>
    <p:extLst>
      <p:ext uri="{BB962C8B-B14F-4D97-AF65-F5344CB8AC3E}">
        <p14:creationId xmlns:p14="http://schemas.microsoft.com/office/powerpoint/2010/main" val="287393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selin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Public Sans">
      <a:majorFont>
        <a:latin typeface="Public Sans ExtraBold"/>
        <a:ea typeface=""/>
        <a:cs typeface=""/>
      </a:majorFont>
      <a:minorFont>
        <a:latin typeface="Public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eline" id="{47500327-F12C-4587-8B7B-2AE71186F1CC}" vid="{CA6AFA80-04CD-4489-B38A-6B71963149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Baseline</Template>
  <TotalTime>373</TotalTime>
  <Words>1564</Words>
  <Application>Microsoft Office PowerPoint</Application>
  <PresentationFormat>Widescreen</PresentationFormat>
  <Paragraphs>176</Paragraphs>
  <Slides>41</Slides>
  <Notes>10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-apple-system</vt:lpstr>
      <vt:lpstr>Arial</vt:lpstr>
      <vt:lpstr>Calibri</vt:lpstr>
      <vt:lpstr>Oswald</vt:lpstr>
      <vt:lpstr>PT Serif</vt:lpstr>
      <vt:lpstr>Public Sans</vt:lpstr>
      <vt:lpstr>Public Sans ExtraBold</vt:lpstr>
      <vt:lpstr>Baseline</vt:lpstr>
      <vt:lpstr>The little things that run the world...    -E.O. Wilson</vt:lpstr>
      <vt:lpstr>Who’s Boli?</vt:lpstr>
      <vt:lpstr>Changing paths</vt:lpstr>
      <vt:lpstr>Fungi and ants to ask questions </vt:lpstr>
      <vt:lpstr>PowerPoint Presentation</vt:lpstr>
      <vt:lpstr>PowerPoint Presentation</vt:lpstr>
      <vt:lpstr>What do we now about ants?</vt:lpstr>
      <vt:lpstr>Big questions</vt:lpstr>
      <vt:lpstr>How do we know it’s an ant?</vt:lpstr>
      <vt:lpstr>How do we know it’s an ant?</vt:lpstr>
      <vt:lpstr>Who’s who?</vt:lpstr>
      <vt:lpstr>How do we know it’s an ant?</vt:lpstr>
      <vt:lpstr>Eusociality: roomies forever</vt:lpstr>
      <vt:lpstr>Ant distribution</vt:lpstr>
      <vt:lpstr>Ants in Ecuador</vt:lpstr>
      <vt:lpstr>Ants in Ecuador</vt:lpstr>
      <vt:lpstr>Ants ins Ecuador</vt:lpstr>
      <vt:lpstr>Ants ins Ecuador</vt:lpstr>
      <vt:lpstr>Ants in Ecuador</vt:lpstr>
      <vt:lpstr>… and many more</vt:lpstr>
      <vt:lpstr>Human impacts on the environment</vt:lpstr>
      <vt:lpstr>How can ants help us understand…</vt:lpstr>
      <vt:lpstr>Ants and Ecosystem Processes</vt:lpstr>
      <vt:lpstr>Ants and Ecosystem Processes</vt:lpstr>
      <vt:lpstr>Ants and Ecosystem Processes</vt:lpstr>
      <vt:lpstr>Ants and Ecosystem Processes</vt:lpstr>
      <vt:lpstr>Ants and Ecosystem Processes</vt:lpstr>
      <vt:lpstr>Ants and Ecosystem Processes</vt:lpstr>
      <vt:lpstr>PowerPoint Presentation</vt:lpstr>
      <vt:lpstr>PowerPoint Presentation</vt:lpstr>
      <vt:lpstr>PowerPoint Presentation</vt:lpstr>
      <vt:lpstr>PowerPoint Presentation</vt:lpstr>
      <vt:lpstr>Ants in Coffee Agroecosystems</vt:lpstr>
      <vt:lpstr>Ants and Decomposition</vt:lpstr>
      <vt:lpstr>Ants in Coffee Agroecosystems</vt:lpstr>
      <vt:lpstr>Ants in Coffee Agroecosystems</vt:lpstr>
      <vt:lpstr>Ants in Coffee Agroecosystems</vt:lpstr>
      <vt:lpstr>Ants in Tropical systems </vt:lpstr>
      <vt:lpstr>Ants in Tropical systems</vt:lpstr>
      <vt:lpstr>Ants and Leaf Traits</vt:lpstr>
      <vt:lpstr>Take home messages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little things that run the worlds...-E.O. Wilson</dc:title>
  <dc:creator>Bolivar Alexander Aponte Rolon</dc:creator>
  <cp:lastModifiedBy>Bolivar Alexander Aponte Rolon</cp:lastModifiedBy>
  <cp:revision>12</cp:revision>
  <dcterms:created xsi:type="dcterms:W3CDTF">2023-07-12T18:38:52Z</dcterms:created>
  <dcterms:modified xsi:type="dcterms:W3CDTF">2023-07-27T18:38:41Z</dcterms:modified>
</cp:coreProperties>
</file>